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62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4"/>
  </p:sldMasterIdLst>
  <p:notesMasterIdLst>
    <p:notesMasterId r:id="rId26"/>
  </p:notesMasterIdLst>
  <p:handoutMasterIdLst>
    <p:handoutMasterId r:id="rId27"/>
  </p:handoutMasterIdLst>
  <p:sldIdLst>
    <p:sldId id="372" r:id="rId5"/>
    <p:sldId id="419" r:id="rId6"/>
    <p:sldId id="402" r:id="rId7"/>
    <p:sldId id="421" r:id="rId8"/>
    <p:sldId id="435" r:id="rId9"/>
    <p:sldId id="439" r:id="rId10"/>
    <p:sldId id="440" r:id="rId11"/>
    <p:sldId id="441" r:id="rId12"/>
    <p:sldId id="442" r:id="rId13"/>
    <p:sldId id="443" r:id="rId14"/>
    <p:sldId id="407" r:id="rId15"/>
    <p:sldId id="429" r:id="rId16"/>
    <p:sldId id="430" r:id="rId17"/>
    <p:sldId id="426" r:id="rId18"/>
    <p:sldId id="427" r:id="rId19"/>
    <p:sldId id="446" r:id="rId20"/>
    <p:sldId id="425" r:id="rId21"/>
    <p:sldId id="436" r:id="rId22"/>
    <p:sldId id="324" r:id="rId23"/>
    <p:sldId id="326" r:id="rId24"/>
    <p:sldId id="401" r:id="rId25"/>
  </p:sldIdLst>
  <p:sldSz cx="9144000" cy="5143500" type="screen16x9"/>
  <p:notesSz cx="6797675" cy="9856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0"/>
    <a:srgbClr val="FFFFFF"/>
    <a:srgbClr val="BAAE62"/>
    <a:srgbClr val="E46C0A"/>
    <a:srgbClr val="E7FE51"/>
    <a:srgbClr val="FFFF4F"/>
    <a:srgbClr val="00B050"/>
    <a:srgbClr val="7030A0"/>
    <a:srgbClr val="004785"/>
    <a:srgbClr val="0A4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5405" autoAdjust="0"/>
  </p:normalViewPr>
  <p:slideViewPr>
    <p:cSldViewPr snapToGrid="0">
      <p:cViewPr>
        <p:scale>
          <a:sx n="80" d="100"/>
          <a:sy n="80" d="100"/>
        </p:scale>
        <p:origin x="944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56" y="-90"/>
      </p:cViewPr>
      <p:guideLst>
        <p:guide orient="horz" pos="310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7-4A9D-B2C5-B6B8CAD44F5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7-4A9D-B2C5-B6B8CAD44F52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7-4A9D-B2C5-B6B8CAD44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423608"/>
        <c:axId val="243424000"/>
      </c:barChart>
      <c:catAx>
        <c:axId val="24342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3424000"/>
        <c:crosses val="autoZero"/>
        <c:auto val="1"/>
        <c:lblAlgn val="ctr"/>
        <c:lblOffset val="100"/>
        <c:noMultiLvlLbl val="0"/>
      </c:catAx>
      <c:valAx>
        <c:axId val="2434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3423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F4-4598-896C-2471ECF9A6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F4-4598-896C-2471ECF9A6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CF4-4598-896C-2471ECF9A6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CF4-4598-896C-2471ECF9A6E0}"/>
              </c:ext>
            </c:extLst>
          </c:dPt>
          <c:cat>
            <c:strRef>
              <c:f>Foglio1!$A$2:$A$5</c:f>
              <c:strCache>
                <c:ptCount val="4"/>
                <c:pt idx="0">
                  <c:v>1° trim.</c:v>
                </c:pt>
                <c:pt idx="1">
                  <c:v>2° trim.</c:v>
                </c:pt>
                <c:pt idx="2">
                  <c:v>3° trim.</c:v>
                </c:pt>
                <c:pt idx="3">
                  <c:v>4° trim.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F4-4598-896C-2471ECF9A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90CEF14-64BD-4660-94C8-2455B87CDBCF}" type="datetimeFigureOut">
              <a:rPr lang="it-IT" smtClean="0"/>
              <a:pPr/>
              <a:t>17/04/2023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CD16C752-ED41-447F-AA5A-166D35385C3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3499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2461D57-1B64-4227-9B97-408BACB6B950}" type="datetimeFigureOut">
              <a:rPr lang="it-IT" smtClean="0"/>
              <a:pPr/>
              <a:t>17/04/2023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38188"/>
            <a:ext cx="6572250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55" tIns="47578" rIns="95155" bIns="47578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5155" tIns="47578" rIns="95155" bIns="47578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11A6F492-D4FA-4CC5-AA7A-99F29B7BC8E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39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hape 396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752725" y="534988"/>
            <a:ext cx="4729163" cy="266065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3251" name="Shape 397"/>
          <p:cNvSpPr txBox="1">
            <a:spLocks noGrp="1"/>
          </p:cNvSpPr>
          <p:nvPr>
            <p:ph type="body" idx="1"/>
          </p:nvPr>
        </p:nvSpPr>
        <p:spPr bwMode="auto">
          <a:xfrm>
            <a:off x="1365250" y="3373438"/>
            <a:ext cx="7504113" cy="319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261" tIns="47630" rIns="95261" bIns="4763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70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hape 29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noFill/>
          <a:ln>
            <a:headEnd/>
            <a:tailEnd/>
          </a:ln>
        </p:spPr>
      </p:sp>
      <p:sp>
        <p:nvSpPr>
          <p:cNvPr id="55299" name="Shape 29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2" tIns="47343" rIns="94712" bIns="47343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10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5300" name="Shape 29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2C4D128D-7EC8-4BA8-A000-0920DB3161A7}" type="slidenum">
              <a:rPr lang="en-US" altLang="it-IT" sz="1100" smtClean="0"/>
              <a:pPr/>
              <a:t>4</a:t>
            </a:fld>
            <a:endParaRPr lang="en-US" altLang="it-IT" sz="1100"/>
          </a:p>
        </p:txBody>
      </p:sp>
    </p:spTree>
    <p:extLst>
      <p:ext uri="{BB962C8B-B14F-4D97-AF65-F5344CB8AC3E}">
        <p14:creationId xmlns:p14="http://schemas.microsoft.com/office/powerpoint/2010/main" val="2368283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29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noFill/>
          <a:ln>
            <a:headEnd/>
            <a:tailEnd/>
          </a:ln>
        </p:spPr>
      </p:sp>
      <p:sp>
        <p:nvSpPr>
          <p:cNvPr id="57347" name="Shape 29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2" tIns="47343" rIns="94712" bIns="47343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10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7348" name="Shape 29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F1E60955-A58B-41D8-A565-49F71BCF9DA2}" type="slidenum">
              <a:rPr lang="en-US" altLang="it-IT" sz="1100" smtClean="0"/>
              <a:pPr/>
              <a:t>19</a:t>
            </a:fld>
            <a:endParaRPr lang="en-US" altLang="it-IT" sz="1100"/>
          </a:p>
        </p:txBody>
      </p:sp>
    </p:spTree>
    <p:extLst>
      <p:ext uri="{BB962C8B-B14F-4D97-AF65-F5344CB8AC3E}">
        <p14:creationId xmlns:p14="http://schemas.microsoft.com/office/powerpoint/2010/main" val="2631784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04316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10358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76228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 userDrawn="1"/>
        </p:nvGrpSpPr>
        <p:grpSpPr>
          <a:xfrm>
            <a:off x="89825" y="4402347"/>
            <a:ext cx="2128568" cy="280916"/>
            <a:chOff x="6959601" y="5873757"/>
            <a:chExt cx="2838840" cy="374651"/>
          </a:xfrm>
        </p:grpSpPr>
        <p:sp>
          <p:nvSpPr>
            <p:cNvPr id="15" name="Freeform 78"/>
            <p:cNvSpPr>
              <a:spLocks/>
            </p:cNvSpPr>
            <p:nvPr/>
          </p:nvSpPr>
          <p:spPr bwMode="auto">
            <a:xfrm>
              <a:off x="6959601" y="6061083"/>
              <a:ext cx="236538" cy="187325"/>
            </a:xfrm>
            <a:custGeom>
              <a:avLst/>
              <a:gdLst>
                <a:gd name="T0" fmla="*/ 123 w 282"/>
                <a:gd name="T1" fmla="*/ 72 h 222"/>
                <a:gd name="T2" fmla="*/ 35 w 282"/>
                <a:gd name="T3" fmla="*/ 35 h 222"/>
                <a:gd name="T4" fmla="*/ 123 w 282"/>
                <a:gd name="T5" fmla="*/ 1 h 222"/>
                <a:gd name="T6" fmla="*/ 0 w 282"/>
                <a:gd name="T7" fmla="*/ 0 h 222"/>
                <a:gd name="T8" fmla="*/ 0 w 282"/>
                <a:gd name="T9" fmla="*/ 222 h 222"/>
                <a:gd name="T10" fmla="*/ 57 w 282"/>
                <a:gd name="T11" fmla="*/ 222 h 222"/>
                <a:gd name="T12" fmla="*/ 177 w 282"/>
                <a:gd name="T13" fmla="*/ 186 h 222"/>
                <a:gd name="T14" fmla="*/ 274 w 282"/>
                <a:gd name="T15" fmla="*/ 116 h 222"/>
                <a:gd name="T16" fmla="*/ 123 w 282"/>
                <a:gd name="T17" fmla="*/ 7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222">
                  <a:moveTo>
                    <a:pt x="123" y="72"/>
                  </a:moveTo>
                  <a:cubicBezTo>
                    <a:pt x="28" y="65"/>
                    <a:pt x="35" y="35"/>
                    <a:pt x="35" y="35"/>
                  </a:cubicBezTo>
                  <a:cubicBezTo>
                    <a:pt x="35" y="3"/>
                    <a:pt x="123" y="1"/>
                    <a:pt x="123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150" y="196"/>
                    <a:pt x="177" y="186"/>
                    <a:pt x="177" y="186"/>
                  </a:cubicBezTo>
                  <a:cubicBezTo>
                    <a:pt x="282" y="151"/>
                    <a:pt x="274" y="116"/>
                    <a:pt x="274" y="116"/>
                  </a:cubicBezTo>
                  <a:cubicBezTo>
                    <a:pt x="274" y="76"/>
                    <a:pt x="123" y="72"/>
                    <a:pt x="123" y="72"/>
                  </a:cubicBez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79"/>
            <p:cNvSpPr>
              <a:spLocks/>
            </p:cNvSpPr>
            <p:nvPr/>
          </p:nvSpPr>
          <p:spPr bwMode="auto">
            <a:xfrm>
              <a:off x="7043739" y="5873757"/>
              <a:ext cx="320674" cy="374650"/>
            </a:xfrm>
            <a:custGeom>
              <a:avLst/>
              <a:gdLst>
                <a:gd name="T0" fmla="*/ 235 w 381"/>
                <a:gd name="T1" fmla="*/ 222 h 444"/>
                <a:gd name="T2" fmla="*/ 235 w 381"/>
                <a:gd name="T3" fmla="*/ 181 h 444"/>
                <a:gd name="T4" fmla="*/ 340 w 381"/>
                <a:gd name="T5" fmla="*/ 181 h 444"/>
                <a:gd name="T6" fmla="*/ 248 w 381"/>
                <a:gd name="T7" fmla="*/ 116 h 444"/>
                <a:gd name="T8" fmla="*/ 309 w 381"/>
                <a:gd name="T9" fmla="*/ 116 h 444"/>
                <a:gd name="T10" fmla="*/ 233 w 381"/>
                <a:gd name="T11" fmla="*/ 45 h 444"/>
                <a:gd name="T12" fmla="*/ 271 w 381"/>
                <a:gd name="T13" fmla="*/ 45 h 444"/>
                <a:gd name="T14" fmla="*/ 213 w 381"/>
                <a:gd name="T15" fmla="*/ 0 h 444"/>
                <a:gd name="T16" fmla="*/ 155 w 381"/>
                <a:gd name="T17" fmla="*/ 45 h 444"/>
                <a:gd name="T18" fmla="*/ 193 w 381"/>
                <a:gd name="T19" fmla="*/ 45 h 444"/>
                <a:gd name="T20" fmla="*/ 117 w 381"/>
                <a:gd name="T21" fmla="*/ 116 h 444"/>
                <a:gd name="T22" fmla="*/ 178 w 381"/>
                <a:gd name="T23" fmla="*/ 116 h 444"/>
                <a:gd name="T24" fmla="*/ 86 w 381"/>
                <a:gd name="T25" fmla="*/ 181 h 444"/>
                <a:gd name="T26" fmla="*/ 191 w 381"/>
                <a:gd name="T27" fmla="*/ 181 h 444"/>
                <a:gd name="T28" fmla="*/ 191 w 381"/>
                <a:gd name="T29" fmla="*/ 222 h 444"/>
                <a:gd name="T30" fmla="*/ 94 w 381"/>
                <a:gd name="T31" fmla="*/ 222 h 444"/>
                <a:gd name="T32" fmla="*/ 35 w 381"/>
                <a:gd name="T33" fmla="*/ 231 h 444"/>
                <a:gd name="T34" fmla="*/ 0 w 381"/>
                <a:gd name="T35" fmla="*/ 253 h 444"/>
                <a:gd name="T36" fmla="*/ 174 w 381"/>
                <a:gd name="T37" fmla="*/ 277 h 444"/>
                <a:gd name="T38" fmla="*/ 333 w 381"/>
                <a:gd name="T39" fmla="*/ 333 h 444"/>
                <a:gd name="T40" fmla="*/ 248 w 381"/>
                <a:gd name="T41" fmla="*/ 444 h 444"/>
                <a:gd name="T42" fmla="*/ 381 w 381"/>
                <a:gd name="T43" fmla="*/ 444 h 444"/>
                <a:gd name="T44" fmla="*/ 381 w 381"/>
                <a:gd name="T45" fmla="*/ 222 h 444"/>
                <a:gd name="T46" fmla="*/ 235 w 381"/>
                <a:gd name="T47" fmla="*/ 2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1" h="444">
                  <a:moveTo>
                    <a:pt x="235" y="222"/>
                  </a:moveTo>
                  <a:cubicBezTo>
                    <a:pt x="235" y="181"/>
                    <a:pt x="235" y="181"/>
                    <a:pt x="235" y="181"/>
                  </a:cubicBezTo>
                  <a:cubicBezTo>
                    <a:pt x="340" y="181"/>
                    <a:pt x="340" y="181"/>
                    <a:pt x="340" y="181"/>
                  </a:cubicBezTo>
                  <a:cubicBezTo>
                    <a:pt x="248" y="116"/>
                    <a:pt x="248" y="116"/>
                    <a:pt x="248" y="116"/>
                  </a:cubicBezTo>
                  <a:cubicBezTo>
                    <a:pt x="309" y="116"/>
                    <a:pt x="309" y="116"/>
                    <a:pt x="309" y="116"/>
                  </a:cubicBezTo>
                  <a:cubicBezTo>
                    <a:pt x="233" y="45"/>
                    <a:pt x="233" y="45"/>
                    <a:pt x="233" y="45"/>
                  </a:cubicBezTo>
                  <a:cubicBezTo>
                    <a:pt x="271" y="45"/>
                    <a:pt x="271" y="45"/>
                    <a:pt x="271" y="45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93" y="45"/>
                    <a:pt x="193" y="45"/>
                    <a:pt x="193" y="45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191" y="181"/>
                    <a:pt x="191" y="181"/>
                    <a:pt x="191" y="181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94" y="222"/>
                    <a:pt x="94" y="222"/>
                    <a:pt x="94" y="222"/>
                  </a:cubicBezTo>
                  <a:cubicBezTo>
                    <a:pt x="64" y="222"/>
                    <a:pt x="35" y="231"/>
                    <a:pt x="35" y="231"/>
                  </a:cubicBezTo>
                  <a:cubicBezTo>
                    <a:pt x="0" y="241"/>
                    <a:pt x="0" y="253"/>
                    <a:pt x="0" y="253"/>
                  </a:cubicBezTo>
                  <a:cubicBezTo>
                    <a:pt x="0" y="271"/>
                    <a:pt x="174" y="277"/>
                    <a:pt x="174" y="277"/>
                  </a:cubicBezTo>
                  <a:cubicBezTo>
                    <a:pt x="340" y="277"/>
                    <a:pt x="333" y="333"/>
                    <a:pt x="333" y="333"/>
                  </a:cubicBezTo>
                  <a:cubicBezTo>
                    <a:pt x="333" y="411"/>
                    <a:pt x="248" y="444"/>
                    <a:pt x="248" y="444"/>
                  </a:cubicBezTo>
                  <a:cubicBezTo>
                    <a:pt x="381" y="444"/>
                    <a:pt x="381" y="444"/>
                    <a:pt x="381" y="444"/>
                  </a:cubicBezTo>
                  <a:cubicBezTo>
                    <a:pt x="381" y="222"/>
                    <a:pt x="381" y="222"/>
                    <a:pt x="381" y="222"/>
                  </a:cubicBezTo>
                  <a:lnTo>
                    <a:pt x="235" y="222"/>
                  </a:ln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sp>
          <p:nvSpPr>
            <p:cNvPr id="17" name="Rectangle 80"/>
            <p:cNvSpPr>
              <a:spLocks noChangeArrowheads="1"/>
            </p:cNvSpPr>
            <p:nvPr/>
          </p:nvSpPr>
          <p:spPr bwMode="auto">
            <a:xfrm>
              <a:off x="7416819" y="6084905"/>
              <a:ext cx="2381622" cy="123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it-IT" altLang="it-IT" sz="600" dirty="0">
                  <a:solidFill>
                    <a:srgbClr val="004785"/>
                  </a:solidFill>
                  <a:latin typeface="Myriad Pro" panose="020B0503030403020204" pitchFamily="34" charset="0"/>
                </a:rPr>
                <a:t>Si prega di considerare l’ambiente prima di stampare</a:t>
              </a:r>
            </a:p>
          </p:txBody>
        </p:sp>
      </p:grpSp>
      <p:cxnSp>
        <p:nvCxnSpPr>
          <p:cNvPr id="18" name="Connettore 1 17"/>
          <p:cNvCxnSpPr/>
          <p:nvPr userDrawn="1"/>
        </p:nvCxnSpPr>
        <p:spPr>
          <a:xfrm flipH="1">
            <a:off x="3964000" y="2549963"/>
            <a:ext cx="4206333" cy="7129"/>
          </a:xfrm>
          <a:prstGeom prst="line">
            <a:avLst/>
          </a:prstGeom>
          <a:ln w="15240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64000" y="1592698"/>
            <a:ext cx="4206333" cy="4287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IL TITOLO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964000" y="2055037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1650" b="0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Luogo, X Mese 2016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964000" y="2586882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None/>
              <a:defRPr sz="1725" b="0" i="1" baseline="0">
                <a:solidFill>
                  <a:srgbClr val="A6A6A6"/>
                </a:solidFill>
                <a:latin typeface="+mj-lt"/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F7F940-C9ED-4A10-B1CE-972C01E86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1" y="1318892"/>
            <a:ext cx="2728956" cy="13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9817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 userDrawn="1"/>
        </p:nvSpPr>
        <p:spPr>
          <a:xfrm>
            <a:off x="7808647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98049" y="259543"/>
            <a:ext cx="8172451" cy="42875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</p:spTree>
    <p:extLst>
      <p:ext uri="{BB962C8B-B14F-4D97-AF65-F5344CB8AC3E}">
        <p14:creationId xmlns:p14="http://schemas.microsoft.com/office/powerpoint/2010/main" val="13055531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81058" y="1864354"/>
            <a:ext cx="7600951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405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 SEZIONE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1058" y="2304684"/>
            <a:ext cx="7600951" cy="2342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2400" b="1" i="1" baseline="0">
                <a:solidFill>
                  <a:srgbClr val="A6A6A6"/>
                </a:solidFill>
                <a:latin typeface="+mj-lt"/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sotto titolo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BA9508-0CAF-4C06-9779-70D4CEDEFD60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9688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1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6"/>
            <a:ext cx="8172451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ABB085-205A-4048-9C10-12A1DB4D89BB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73759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a pu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1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5"/>
            <a:ext cx="8172451" cy="181355"/>
          </a:xfrm>
          <a:prstGeom prst="rect">
            <a:avLst/>
          </a:prstGeom>
        </p:spPr>
        <p:txBody>
          <a:bodyPr/>
          <a:lstStyle>
            <a:lvl1pPr marL="214293" indent="-214293" algn="l">
              <a:lnSpc>
                <a:spcPct val="70000"/>
              </a:lnSpc>
              <a:buFont typeface="Arial" panose="020B0604020202020204" pitchFamily="34" charset="0"/>
              <a:buChar char="•"/>
              <a:defRPr lang="it-IT" b="1" i="1" smtClean="0"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5" y="939433"/>
            <a:ext cx="8172451" cy="112602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587208-8F47-4F3D-B730-497644203FA0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75104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444514" y="221291"/>
            <a:ext cx="5293463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>
            <a:off x="1" y="14"/>
            <a:ext cx="3038475" cy="47403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444515" y="690183"/>
            <a:ext cx="5293463" cy="396835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endParaRPr lang="it-IT" dirty="0"/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3038475" cy="474036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350" baseline="0"/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4936919-45C6-4370-A190-C60D307DDBF3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47843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561945" y="226226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561945" y="695120"/>
            <a:ext cx="4176027" cy="396342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288546" y="-673014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41" y="2194354"/>
            <a:ext cx="3753563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40" y="213122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0" name="Rettangolo 29"/>
          <p:cNvSpPr/>
          <p:nvPr userDrawn="1"/>
        </p:nvSpPr>
        <p:spPr>
          <a:xfrm rot="5400000">
            <a:off x="1288546" y="1588483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32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01640" y="2474619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2DE91EB-2328-4F89-AD8F-5AD261FBCAC6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69294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 multiple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6039" y="221291"/>
            <a:ext cx="5293463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33" name="Rettangolo 32"/>
          <p:cNvSpPr/>
          <p:nvPr userDrawn="1"/>
        </p:nvSpPr>
        <p:spPr>
          <a:xfrm>
            <a:off x="406041" y="78071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6041" y="222033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66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96739" y="2840781"/>
            <a:ext cx="8210551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06031" y="78105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68" name="Rettangolo 67"/>
          <p:cNvSpPr/>
          <p:nvPr userDrawn="1"/>
        </p:nvSpPr>
        <p:spPr>
          <a:xfrm>
            <a:off x="2131995" y="780543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69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131995" y="222016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0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2131985" y="78087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1" name="Rettangolo 70"/>
          <p:cNvSpPr/>
          <p:nvPr userDrawn="1"/>
        </p:nvSpPr>
        <p:spPr>
          <a:xfrm>
            <a:off x="3857846" y="77458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72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857846" y="221420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3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3857836" y="77492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4" name="Rettangolo 73"/>
          <p:cNvSpPr/>
          <p:nvPr userDrawn="1"/>
        </p:nvSpPr>
        <p:spPr>
          <a:xfrm>
            <a:off x="5583801" y="77441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75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5583801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6" name="Segnaposto immagine 2"/>
          <p:cNvSpPr>
            <a:spLocks noGrp="1"/>
          </p:cNvSpPr>
          <p:nvPr>
            <p:ph type="pic" sz="quarter" idx="28" hasCustomPrompt="1"/>
          </p:nvPr>
        </p:nvSpPr>
        <p:spPr>
          <a:xfrm>
            <a:off x="5583791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7" name="Rettangolo 76"/>
          <p:cNvSpPr/>
          <p:nvPr userDrawn="1"/>
        </p:nvSpPr>
        <p:spPr>
          <a:xfrm>
            <a:off x="7272142" y="77441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78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7272142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9" name="Segnaposto immagine 2"/>
          <p:cNvSpPr>
            <a:spLocks noGrp="1"/>
          </p:cNvSpPr>
          <p:nvPr>
            <p:ph type="pic" sz="quarter" idx="30" hasCustomPrompt="1"/>
          </p:nvPr>
        </p:nvSpPr>
        <p:spPr>
          <a:xfrm>
            <a:off x="7272131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50C54C6-2224-4F10-9836-F7BAA8858211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110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1A50-71EF-4C50-B20B-46AE3A4C102D}" type="slidenum">
              <a:rPr lang="en-US" altLang="it-IT" smtClean="0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085305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34" y="2495207"/>
            <a:ext cx="5231663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 rot="5400000">
            <a:off x="3432572" y="-3437513"/>
            <a:ext cx="2278856" cy="9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34" y="2964099"/>
            <a:ext cx="8210551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4762"/>
            <a:ext cx="9144000" cy="227885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8A56C4-2A51-4846-82D4-B1CACFC9229E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20419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41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41" y="3000375"/>
            <a:ext cx="8336331" cy="165816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443670" y="-357309"/>
            <a:ext cx="1981148" cy="4063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8" y="2665171"/>
            <a:ext cx="4063811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47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Rettangolo 24"/>
          <p:cNvSpPr/>
          <p:nvPr userDrawn="1"/>
        </p:nvSpPr>
        <p:spPr>
          <a:xfrm rot="5400000">
            <a:off x="5715490" y="-357309"/>
            <a:ext cx="1981148" cy="4063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2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74161" y="2665171"/>
            <a:ext cx="4063811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7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673469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67CE73E-A170-4C13-82D3-3BDBA922FA4B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59588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multiple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41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41" y="3784297"/>
            <a:ext cx="8336331" cy="87425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121647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1862381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40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3263826" y="1867453"/>
            <a:ext cx="2609599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6127337" y="1867453"/>
            <a:ext cx="2610099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2" name="Rettangolo 21"/>
          <p:cNvSpPr/>
          <p:nvPr userDrawn="1"/>
        </p:nvSpPr>
        <p:spPr>
          <a:xfrm rot="5400000">
            <a:off x="3985164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24" name="Segnaposto immagine 3"/>
          <p:cNvSpPr>
            <a:spLocks noGrp="1"/>
          </p:cNvSpPr>
          <p:nvPr>
            <p:ph type="pic" sz="quarter" idx="18" hasCustomPrompt="1"/>
          </p:nvPr>
        </p:nvSpPr>
        <p:spPr>
          <a:xfrm>
            <a:off x="3265156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8" name="Rettangolo 27"/>
          <p:cNvSpPr/>
          <p:nvPr userDrawn="1"/>
        </p:nvSpPr>
        <p:spPr>
          <a:xfrm rot="5400000">
            <a:off x="6849182" y="-35356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29" name="Segnaposto immagine 3"/>
          <p:cNvSpPr>
            <a:spLocks noGrp="1"/>
          </p:cNvSpPr>
          <p:nvPr>
            <p:ph type="pic" sz="quarter" idx="19" hasCustomPrompt="1"/>
          </p:nvPr>
        </p:nvSpPr>
        <p:spPr>
          <a:xfrm>
            <a:off x="6129176" y="683881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1" name="Rettangolo 30"/>
          <p:cNvSpPr/>
          <p:nvPr userDrawn="1"/>
        </p:nvSpPr>
        <p:spPr>
          <a:xfrm rot="5400000">
            <a:off x="1121647" y="1530765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02339" y="3428423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3" name="Segnaposto immagine 3"/>
          <p:cNvSpPr>
            <a:spLocks noGrp="1"/>
          </p:cNvSpPr>
          <p:nvPr>
            <p:ph type="pic" sz="quarter" idx="21" hasCustomPrompt="1"/>
          </p:nvPr>
        </p:nvSpPr>
        <p:spPr>
          <a:xfrm>
            <a:off x="401640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3263826" y="3433495"/>
            <a:ext cx="2609599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127337" y="3433495"/>
            <a:ext cx="2610099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050" b="0" i="1" smtClean="0">
                <a:solidFill>
                  <a:srgbClr val="A6A6A6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6" name="Rettangolo 35"/>
          <p:cNvSpPr/>
          <p:nvPr userDrawn="1"/>
        </p:nvSpPr>
        <p:spPr>
          <a:xfrm rot="5400000">
            <a:off x="3985164" y="1530765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37" name="Segnaposto immagine 3"/>
          <p:cNvSpPr>
            <a:spLocks noGrp="1"/>
          </p:cNvSpPr>
          <p:nvPr>
            <p:ph type="pic" sz="quarter" idx="24" hasCustomPrompt="1"/>
          </p:nvPr>
        </p:nvSpPr>
        <p:spPr>
          <a:xfrm>
            <a:off x="3265156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8" name="Rettangolo 37"/>
          <p:cNvSpPr/>
          <p:nvPr userDrawn="1"/>
        </p:nvSpPr>
        <p:spPr>
          <a:xfrm rot="5400000">
            <a:off x="6849182" y="153068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  <p:sp>
        <p:nvSpPr>
          <p:cNvPr id="39" name="Segnaposto immagine 3"/>
          <p:cNvSpPr>
            <a:spLocks noGrp="1"/>
          </p:cNvSpPr>
          <p:nvPr>
            <p:ph type="pic" sz="quarter" idx="25" hasCustomPrompt="1"/>
          </p:nvPr>
        </p:nvSpPr>
        <p:spPr>
          <a:xfrm>
            <a:off x="6129176" y="2249924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it-IT" sz="135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A92B018-E02C-45A6-9671-5F29135A5C75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134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ella 6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0406645"/>
              </p:ext>
            </p:extLst>
          </p:nvPr>
        </p:nvGraphicFramePr>
        <p:xfrm>
          <a:off x="0" y="615950"/>
          <a:ext cx="91440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6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8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280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100" dirty="0">
                        <a:latin typeface="+mn-lt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/>
                </a:tc>
                <a:tc>
                  <a:txBody>
                    <a:bodyPr/>
                    <a:lstStyle/>
                    <a:p>
                      <a:endParaRPr lang="it-IT" sz="11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102269" y="874328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9.00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154221" y="874328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9.30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2086041" y="874328"/>
            <a:ext cx="3889827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Welcome coffee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16921" y="215851"/>
            <a:ext cx="5110163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AGENDA DEL GIORNO</a:t>
            </a:r>
          </a:p>
        </p:txBody>
      </p:sp>
      <p:sp>
        <p:nvSpPr>
          <p:cNvPr id="5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69" y="2280873"/>
            <a:ext cx="771043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154221" y="2280873"/>
            <a:ext cx="771043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8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086041" y="2280873"/>
            <a:ext cx="3889827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Coffee break</a:t>
            </a:r>
          </a:p>
        </p:txBody>
      </p:sp>
      <p:sp>
        <p:nvSpPr>
          <p:cNvPr id="59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109517" y="3559388"/>
            <a:ext cx="771043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0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1161469" y="3559388"/>
            <a:ext cx="771043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093289" y="3559388"/>
            <a:ext cx="3889827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Light lunch</a:t>
            </a:r>
          </a:p>
        </p:txBody>
      </p:sp>
      <p:sp>
        <p:nvSpPr>
          <p:cNvPr id="62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102269" y="4622047"/>
            <a:ext cx="771043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3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1154221" y="4622047"/>
            <a:ext cx="771043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4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086041" y="4622047"/>
            <a:ext cx="3889827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050" b="1" i="1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Chiusura</a:t>
            </a:r>
          </a:p>
        </p:txBody>
      </p:sp>
      <p:sp>
        <p:nvSpPr>
          <p:cNvPr id="65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109517" y="1129086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975" b="0" i="0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6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1161469" y="1129086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67" name="Text Placeholder 2"/>
          <p:cNvSpPr>
            <a:spLocks noGrp="1"/>
          </p:cNvSpPr>
          <p:nvPr>
            <p:ph type="body" idx="26" hasCustomPrompt="1"/>
          </p:nvPr>
        </p:nvSpPr>
        <p:spPr>
          <a:xfrm>
            <a:off x="2093289" y="1129086"/>
            <a:ext cx="3889827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975" b="0" i="0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0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02269" y="2504417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idx="28" hasCustomPrompt="1"/>
          </p:nvPr>
        </p:nvSpPr>
        <p:spPr>
          <a:xfrm>
            <a:off x="1154221" y="2504417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2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2086041" y="2504417"/>
            <a:ext cx="3889827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3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109517" y="3778233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4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1161469" y="3778233"/>
            <a:ext cx="771043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5" name="Text Placeholder 2"/>
          <p:cNvSpPr>
            <a:spLocks noGrp="1"/>
          </p:cNvSpPr>
          <p:nvPr>
            <p:ph type="body" idx="32" hasCustomPrompt="1"/>
          </p:nvPr>
        </p:nvSpPr>
        <p:spPr>
          <a:xfrm>
            <a:off x="2093289" y="3778233"/>
            <a:ext cx="3889827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975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68573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6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10" y="628335"/>
            <a:ext cx="20169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0" smtClean="0">
                <a:solidFill>
                  <a:schemeClr val="bg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ORA</a:t>
            </a:r>
          </a:p>
        </p:txBody>
      </p:sp>
      <p:sp>
        <p:nvSpPr>
          <p:cNvPr id="78" name="Text Placeholder 2"/>
          <p:cNvSpPr>
            <a:spLocks noGrp="1"/>
          </p:cNvSpPr>
          <p:nvPr>
            <p:ph type="body" idx="34" hasCustomPrompt="1"/>
          </p:nvPr>
        </p:nvSpPr>
        <p:spPr>
          <a:xfrm>
            <a:off x="2082800" y="628335"/>
            <a:ext cx="4191000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0" smtClean="0">
                <a:solidFill>
                  <a:schemeClr val="bg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ARGOMENTI</a:t>
            </a:r>
          </a:p>
        </p:txBody>
      </p:sp>
      <p:sp>
        <p:nvSpPr>
          <p:cNvPr id="79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6305823" y="628335"/>
            <a:ext cx="28043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050" b="1" i="0" smtClean="0">
                <a:solidFill>
                  <a:schemeClr val="bg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SPEAKER</a:t>
            </a:r>
          </a:p>
        </p:txBody>
      </p:sp>
      <p:sp>
        <p:nvSpPr>
          <p:cNvPr id="80" name="Text Placeholder 2"/>
          <p:cNvSpPr>
            <a:spLocks noGrp="1"/>
          </p:cNvSpPr>
          <p:nvPr>
            <p:ph type="body" idx="36" hasCustomPrompt="1"/>
          </p:nvPr>
        </p:nvSpPr>
        <p:spPr>
          <a:xfrm>
            <a:off x="6273803" y="1129100"/>
            <a:ext cx="2836332" cy="220907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20000"/>
              </a:lnSpc>
              <a:buFont typeface="Arial" panose="020B0604020202020204" pitchFamily="34" charset="0"/>
              <a:buNone/>
              <a:defRPr lang="it-IT" sz="900" b="1" i="0" smtClean="0">
                <a:solidFill>
                  <a:srgbClr val="004785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Nome Cognome</a:t>
            </a:r>
          </a:p>
          <a:p>
            <a:pPr lvl="0"/>
            <a:r>
              <a:rPr lang="it-IT" dirty="0"/>
              <a:t>Titolo</a:t>
            </a:r>
          </a:p>
        </p:txBody>
      </p:sp>
      <p:sp>
        <p:nvSpPr>
          <p:cNvPr id="30" name="CasellaDiTesto 29"/>
          <p:cNvSpPr txBox="1"/>
          <p:nvPr userDrawn="1"/>
        </p:nvSpPr>
        <p:spPr>
          <a:xfrm>
            <a:off x="4316507" y="490788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41256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41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7" y="3608797"/>
            <a:ext cx="8336331" cy="995069"/>
          </a:xfrm>
          <a:prstGeom prst="rect">
            <a:avLst/>
          </a:prstGeom>
        </p:spPr>
        <p:txBody>
          <a:bodyPr/>
          <a:lstStyle>
            <a:lvl1pPr marL="0" marR="0" indent="0" algn="just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105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just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  <a:p>
            <a:pPr marL="0" marR="0" lvl="0" indent="0" algn="just" defTabSz="685732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401637" y="684243"/>
            <a:ext cx="8336331" cy="471458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866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3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</a:p>
        </p:txBody>
      </p:sp>
      <p:graphicFrame>
        <p:nvGraphicFramePr>
          <p:cNvPr id="17" name="Grafico 16"/>
          <p:cNvGraphicFramePr/>
          <p:nvPr userDrawn="1">
            <p:extLst>
              <p:ext uri="{D42A27DB-BD31-4B8C-83A1-F6EECF244321}">
                <p14:modId xmlns:p14="http://schemas.microsoft.com/office/powerpoint/2010/main" val="1497480533"/>
              </p:ext>
            </p:extLst>
          </p:nvPr>
        </p:nvGraphicFramePr>
        <p:xfrm>
          <a:off x="401641" y="1353328"/>
          <a:ext cx="3992563" cy="215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Grafico 20"/>
          <p:cNvGraphicFramePr/>
          <p:nvPr userDrawn="1">
            <p:extLst>
              <p:ext uri="{D42A27DB-BD31-4B8C-83A1-F6EECF244321}">
                <p14:modId xmlns:p14="http://schemas.microsoft.com/office/powerpoint/2010/main" val="535012647"/>
              </p:ext>
            </p:extLst>
          </p:nvPr>
        </p:nvGraphicFramePr>
        <p:xfrm>
          <a:off x="4413435" y="1356569"/>
          <a:ext cx="4305300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897A01D-4A6D-4B08-9E6B-8B197104B20B}"/>
              </a:ext>
            </a:extLst>
          </p:cNvPr>
          <p:cNvSpPr txBox="1"/>
          <p:nvPr userDrawn="1"/>
        </p:nvSpPr>
        <p:spPr>
          <a:xfrm>
            <a:off x="7619959" y="486349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84588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ra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 userDrawn="1"/>
        </p:nvSpPr>
        <p:spPr>
          <a:xfrm>
            <a:off x="4316507" y="4907884"/>
            <a:ext cx="5109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600" smtClean="0">
                <a:solidFill>
                  <a:schemeClr val="bg1"/>
                </a:solidFill>
              </a:rPr>
              <a:t>‹N›</a:t>
            </a:fld>
            <a:endParaRPr lang="it-IT" sz="600" dirty="0">
              <a:solidFill>
                <a:schemeClr val="bg1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4A01F58-0E35-4788-9AEF-99D77BC90F8E}"/>
              </a:ext>
            </a:extLst>
          </p:cNvPr>
          <p:cNvSpPr/>
          <p:nvPr userDrawn="1"/>
        </p:nvSpPr>
        <p:spPr bwMode="auto">
          <a:xfrm>
            <a:off x="0" y="4670710"/>
            <a:ext cx="9144000" cy="4728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732"/>
            <a:endParaRPr lang="it-IT" sz="1350">
              <a:solidFill>
                <a:prstClr val="black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02D92C-D0CC-4682-A7DC-11B1118F4AF6}"/>
              </a:ext>
            </a:extLst>
          </p:cNvPr>
          <p:cNvSpPr txBox="1"/>
          <p:nvPr userDrawn="1"/>
        </p:nvSpPr>
        <p:spPr>
          <a:xfrm>
            <a:off x="2084964" y="2340918"/>
            <a:ext cx="4974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 dirty="0">
                <a:solidFill>
                  <a:schemeClr val="bg1">
                    <a:lumMod val="65000"/>
                  </a:schemeClr>
                </a:solidFill>
              </a:rPr>
              <a:t>Grazie per l’attenzione</a:t>
            </a: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C4519D-2FD8-42A0-BAF5-01F15C400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21" y="3979087"/>
            <a:ext cx="1608307" cy="8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608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0755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83EF6-E556-4B0D-BA54-EE95B5688DF0}" type="slidenum">
              <a:rPr lang="en-US" altLang="it-IT" smtClean="0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99729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5796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5583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23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4756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40931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984CB09-D056-A8B6-8EDA-783C3BEA3E64}"/>
              </a:ext>
            </a:extLst>
          </p:cNvPr>
          <p:cNvSpPr/>
          <p:nvPr userDrawn="1"/>
        </p:nvSpPr>
        <p:spPr bwMode="auto">
          <a:xfrm>
            <a:off x="0" y="4743180"/>
            <a:ext cx="9144000" cy="342810"/>
          </a:xfrm>
          <a:prstGeom prst="rect">
            <a:avLst/>
          </a:prstGeom>
          <a:solidFill>
            <a:srgbClr val="BAAE6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732"/>
            <a:endParaRPr lang="it-IT" sz="1350">
              <a:solidFill>
                <a:prstClr val="black"/>
              </a:solidFill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CCBB8C29-CDD4-B78D-37B6-B360A5F050FC}"/>
              </a:ext>
            </a:extLst>
          </p:cNvPr>
          <p:cNvGrpSpPr/>
          <p:nvPr userDrawn="1"/>
        </p:nvGrpSpPr>
        <p:grpSpPr>
          <a:xfrm>
            <a:off x="125442" y="4912372"/>
            <a:ext cx="1608119" cy="113485"/>
            <a:chOff x="9215051" y="6540102"/>
            <a:chExt cx="2610331" cy="197882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7A1756A8-739B-B06B-E6C0-FCF616EFC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80B99B5-E2E5-0DA3-F6AA-B90ADBDE1B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30EA2E0-D2FC-2446-C61F-58D60848DF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EC9B35FC-E25D-52CC-EF7E-44FD403D3B07}"/>
                </a:ext>
              </a:extLst>
            </p:cNvPr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6" name="Freeform 11">
                <a:extLst>
                  <a:ext uri="{FF2B5EF4-FFF2-40B4-BE49-F238E27FC236}">
                    <a16:creationId xmlns:a16="http://schemas.microsoft.com/office/drawing/2014/main" id="{1F68F204-06B8-E36B-DD83-939D8AE01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64637791-DCE4-4FF9-0B71-D8740ED64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760DEAC3-CB07-CA15-2FB8-64F99D980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9F98046E-D886-C13E-C905-7B8C0C120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AE829F4F-59F1-873D-35AE-880BD5A456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379F7AAA-8CC3-4F8B-8C5B-50157194F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DC5BDC2A-2D24-78C6-76F1-E663A1D495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9AA012E3-2FDA-99A8-0512-4B8292C424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ECA7FFE1-C908-5568-7B62-A12E16B724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20">
                <a:extLst>
                  <a:ext uri="{FF2B5EF4-FFF2-40B4-BE49-F238E27FC236}">
                    <a16:creationId xmlns:a16="http://schemas.microsoft.com/office/drawing/2014/main" id="{7490B9B3-392F-DDA2-FD7A-2777D5E9DE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17E69C60-BD4D-FC08-344C-011E79171B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2">
                <a:extLst>
                  <a:ext uri="{FF2B5EF4-FFF2-40B4-BE49-F238E27FC236}">
                    <a16:creationId xmlns:a16="http://schemas.microsoft.com/office/drawing/2014/main" id="{D40BB7FF-1D8B-0A07-B1EE-D3B9CAD6C5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5D0213C0-B296-2D18-BDBD-3C5BE3EDC2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0F45A5EE-2A29-3211-0432-A770CAC62F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72FA612B-DDEE-EA0E-7AEE-F2BDF13147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EA5A8F0D-7C96-BD7E-40C1-3584BECC7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DC74EAC8-8F79-9F18-1C33-3801F7CE7B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E55DF10D-1849-1F96-8C89-FE151B7DF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12C91BB1-97CB-1415-85C4-E561BD02C9B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4" name="AutoShape 4">
                <a:extLst>
                  <a:ext uri="{FF2B5EF4-FFF2-40B4-BE49-F238E27FC236}">
                    <a16:creationId xmlns:a16="http://schemas.microsoft.com/office/drawing/2014/main" id="{0A802D10-3307-59CE-2AB5-3FB10755488A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71417DE0-0A5D-A939-ABFB-F5F2C2881A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34" name="Immagine 33">
            <a:extLst>
              <a:ext uri="{FF2B5EF4-FFF2-40B4-BE49-F238E27FC236}">
                <a16:creationId xmlns:a16="http://schemas.microsoft.com/office/drawing/2014/main" id="{F6E4F71E-93CC-494E-EE68-8376134A32E4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8092269" y="4865376"/>
            <a:ext cx="817891" cy="216224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61CDFF77-8BB3-C317-6D43-CAED7320925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/>
          <a:stretch>
            <a:fillRect/>
          </a:stretch>
        </p:blipFill>
        <p:spPr>
          <a:xfrm>
            <a:off x="8493773" y="4939565"/>
            <a:ext cx="558131" cy="150159"/>
          </a:xfrm>
          <a:prstGeom prst="rect">
            <a:avLst/>
          </a:prstGeom>
        </p:spPr>
      </p:pic>
      <p:grpSp>
        <p:nvGrpSpPr>
          <p:cNvPr id="36" name="Gruppo 35">
            <a:extLst>
              <a:ext uri="{FF2B5EF4-FFF2-40B4-BE49-F238E27FC236}">
                <a16:creationId xmlns:a16="http://schemas.microsoft.com/office/drawing/2014/main" id="{6E5F44EF-A739-65FE-576A-6052D193E9D6}"/>
              </a:ext>
            </a:extLst>
          </p:cNvPr>
          <p:cNvGrpSpPr/>
          <p:nvPr userDrawn="1"/>
        </p:nvGrpSpPr>
        <p:grpSpPr>
          <a:xfrm>
            <a:off x="125442" y="4953014"/>
            <a:ext cx="1608119" cy="113485"/>
            <a:chOff x="9215051" y="6540102"/>
            <a:chExt cx="2610331" cy="197882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D160ACD-37F3-77A2-9F44-004B18FD9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26DCEC98-5983-5658-5B4E-BE7515E9A8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5A774A24-7E80-8C28-7495-277481B25A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350" dirty="0">
                <a:solidFill>
                  <a:prstClr val="black"/>
                </a:solidFill>
              </a:endParaRPr>
            </a:p>
          </p:txBody>
        </p:sp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37C3D01D-9022-6082-614A-607A4DE6EC63}"/>
                </a:ext>
              </a:extLst>
            </p:cNvPr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973A05F9-9706-0BC8-7996-EDD0593F2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24538CD8-FF4E-FBA6-0A19-4FD510842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13">
                <a:extLst>
                  <a:ext uri="{FF2B5EF4-FFF2-40B4-BE49-F238E27FC236}">
                    <a16:creationId xmlns:a16="http://schemas.microsoft.com/office/drawing/2014/main" id="{75DEFFF6-D45F-C242-483E-5B922B511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14">
                <a:extLst>
                  <a:ext uri="{FF2B5EF4-FFF2-40B4-BE49-F238E27FC236}">
                    <a16:creationId xmlns:a16="http://schemas.microsoft.com/office/drawing/2014/main" id="{93F9CFF9-44ED-2A4E-6F28-E3CBC7FAA2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6C849F26-53EC-47EE-7B23-B0995B8C37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16">
                <a:extLst>
                  <a:ext uri="{FF2B5EF4-FFF2-40B4-BE49-F238E27FC236}">
                    <a16:creationId xmlns:a16="http://schemas.microsoft.com/office/drawing/2014/main" id="{6D08B412-8A20-EF5D-9784-DC3F571A0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72831A7F-3FC2-75BF-52DD-5610F2874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5C278DBA-36F7-97C4-3FCA-9F08BF7617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81BBFB70-6907-B814-2BBF-4D865F3324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9CC45FCB-90CC-D48E-DC87-40D1F86B0C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34B2B0F9-F901-A026-4A65-7E70B6FC6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22">
                <a:extLst>
                  <a:ext uri="{FF2B5EF4-FFF2-40B4-BE49-F238E27FC236}">
                    <a16:creationId xmlns:a16="http://schemas.microsoft.com/office/drawing/2014/main" id="{C601AB4E-8D12-17FF-9097-59E3E757F9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23">
                <a:extLst>
                  <a:ext uri="{FF2B5EF4-FFF2-40B4-BE49-F238E27FC236}">
                    <a16:creationId xmlns:a16="http://schemas.microsoft.com/office/drawing/2014/main" id="{537E7E57-0AE1-27C4-93F3-EE2BAE27FB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24">
                <a:extLst>
                  <a:ext uri="{FF2B5EF4-FFF2-40B4-BE49-F238E27FC236}">
                    <a16:creationId xmlns:a16="http://schemas.microsoft.com/office/drawing/2014/main" id="{C8BE67F4-1017-E2A1-3510-794D345728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25">
                <a:extLst>
                  <a:ext uri="{FF2B5EF4-FFF2-40B4-BE49-F238E27FC236}">
                    <a16:creationId xmlns:a16="http://schemas.microsoft.com/office/drawing/2014/main" id="{DE501787-7E54-0767-FF4C-8293ECAFB3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26">
                <a:extLst>
                  <a:ext uri="{FF2B5EF4-FFF2-40B4-BE49-F238E27FC236}">
                    <a16:creationId xmlns:a16="http://schemas.microsoft.com/office/drawing/2014/main" id="{C10B522F-1C47-EF8D-98C1-8B14C91BF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27">
                <a:extLst>
                  <a:ext uri="{FF2B5EF4-FFF2-40B4-BE49-F238E27FC236}">
                    <a16:creationId xmlns:a16="http://schemas.microsoft.com/office/drawing/2014/main" id="{48AD5724-4415-084B-6EFB-7FE8127578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28">
                <a:extLst>
                  <a:ext uri="{FF2B5EF4-FFF2-40B4-BE49-F238E27FC236}">
                    <a16:creationId xmlns:a16="http://schemas.microsoft.com/office/drawing/2014/main" id="{8D654617-C7B4-56BF-D5E1-E2D2DE6656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1" name="Group 5">
              <a:extLst>
                <a:ext uri="{FF2B5EF4-FFF2-40B4-BE49-F238E27FC236}">
                  <a16:creationId xmlns:a16="http://schemas.microsoft.com/office/drawing/2014/main" id="{8AC5B312-D746-1BA1-1A76-64459F9DF9B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42" name="AutoShape 4">
                <a:extLst>
                  <a:ext uri="{FF2B5EF4-FFF2-40B4-BE49-F238E27FC236}">
                    <a16:creationId xmlns:a16="http://schemas.microsoft.com/office/drawing/2014/main" id="{314E7A34-0902-EA0D-9E3E-7AE54E69E876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4E1D828E-8FE3-3C61-CF1E-823DE7AF12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sz="1350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2" name="Rettangolo 61">
            <a:extLst>
              <a:ext uri="{FF2B5EF4-FFF2-40B4-BE49-F238E27FC236}">
                <a16:creationId xmlns:a16="http://schemas.microsoft.com/office/drawing/2014/main" id="{FEA3771E-4DB5-5D4E-3277-3AAEE006216E}"/>
              </a:ext>
            </a:extLst>
          </p:cNvPr>
          <p:cNvSpPr/>
          <p:nvPr userDrawn="1"/>
        </p:nvSpPr>
        <p:spPr>
          <a:xfrm>
            <a:off x="10" y="4800690"/>
            <a:ext cx="9141631" cy="342810"/>
          </a:xfrm>
          <a:prstGeom prst="rect">
            <a:avLst/>
          </a:prstGeom>
          <a:solidFill>
            <a:srgbClr val="004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>
              <a:solidFill>
                <a:prstClr val="white"/>
              </a:solidFill>
            </a:endParaRPr>
          </a:p>
        </p:txBody>
      </p:sp>
      <p:pic>
        <p:nvPicPr>
          <p:cNvPr id="63" name="Immagine 62">
            <a:extLst>
              <a:ext uri="{FF2B5EF4-FFF2-40B4-BE49-F238E27FC236}">
                <a16:creationId xmlns:a16="http://schemas.microsoft.com/office/drawing/2014/main" id="{5C51F834-3C2E-F6E7-529E-9C66FACFC642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0" y="4907057"/>
            <a:ext cx="1542559" cy="128931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7292804A-CDC9-AAF1-B5CF-689FB2E14FF0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232" y="4865233"/>
            <a:ext cx="673277" cy="22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9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73" r:id="rId14"/>
    <p:sldLayoutId id="2147483663" r:id="rId15"/>
    <p:sldLayoutId id="2147483674" r:id="rId16"/>
    <p:sldLayoutId id="2147483675" r:id="rId17"/>
    <p:sldLayoutId id="2147483678" r:id="rId18"/>
    <p:sldLayoutId id="2147483681" r:id="rId19"/>
    <p:sldLayoutId id="2147483677" r:id="rId20"/>
    <p:sldLayoutId id="2147483679" r:id="rId21"/>
    <p:sldLayoutId id="2147483680" r:id="rId22"/>
    <p:sldLayoutId id="2147483662" r:id="rId23"/>
    <p:sldLayoutId id="2147483676" r:id="rId24"/>
    <p:sldLayoutId id="2147483682" r:id="rId25"/>
  </p:sldLayoutIdLst>
  <p:transition spd="slow">
    <p:push dir="u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avula.it/2018/04/movimento-14-luglio-allerta-manutenzione/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pixabay.com/en/team-table-playmobil-round-table-451372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4A60AC9-8CF3-426E-BC9D-3975A79AD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1565" y="2137186"/>
            <a:ext cx="3154750" cy="321566"/>
          </a:xfrm>
        </p:spPr>
        <p:txBody>
          <a:bodyPr>
            <a:normAutofit lnSpcReduction="10000"/>
          </a:bodyPr>
          <a:lstStyle/>
          <a:p>
            <a:r>
              <a:rPr lang="it-IT" sz="2100" dirty="0"/>
              <a:t>Tecnologie per il Mercato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0D673C-94AC-454A-8B6A-9C06C51B969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17298" y="2628827"/>
            <a:ext cx="2752160" cy="23424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Formazione Vendita Indiretta</a:t>
            </a:r>
          </a:p>
        </p:txBody>
      </p:sp>
    </p:spTree>
    <p:extLst>
      <p:ext uri="{BB962C8B-B14F-4D97-AF65-F5344CB8AC3E}">
        <p14:creationId xmlns:p14="http://schemas.microsoft.com/office/powerpoint/2010/main" val="32137887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B6A0B5E-0011-F287-D9A4-4BDA16C46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94" t="38161" r="26725" b="22470"/>
          <a:stretch/>
        </p:blipFill>
        <p:spPr>
          <a:xfrm>
            <a:off x="2449173" y="749666"/>
            <a:ext cx="3964067" cy="19216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5937A0A-9AD3-AB3C-B0C4-27BF353B9F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20" t="38161" r="31131" b="20409"/>
          <a:stretch/>
        </p:blipFill>
        <p:spPr>
          <a:xfrm>
            <a:off x="4531847" y="2732701"/>
            <a:ext cx="2964028" cy="184448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646BFFB-F7F0-2145-115F-FDA61B5273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855" t="38161" r="56986" b="22470"/>
          <a:stretch/>
        </p:blipFill>
        <p:spPr>
          <a:xfrm>
            <a:off x="2264135" y="2775223"/>
            <a:ext cx="1407381" cy="1816281"/>
          </a:xfrm>
          <a:prstGeom prst="rect">
            <a:avLst/>
          </a:prstGeom>
        </p:spPr>
      </p:pic>
      <p:sp>
        <p:nvSpPr>
          <p:cNvPr id="3" name="Segnaposto testo 1">
            <a:extLst>
              <a:ext uri="{FF2B5EF4-FFF2-40B4-BE49-F238E27FC236}">
                <a16:creationId xmlns:a16="http://schemas.microsoft.com/office/drawing/2014/main" id="{321C829C-2508-4652-927A-83937C6EF53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3225" y="258763"/>
            <a:ext cx="7042952" cy="430212"/>
          </a:xfrm>
        </p:spPr>
        <p:txBody>
          <a:bodyPr>
            <a:normAutofit/>
          </a:bodyPr>
          <a:lstStyle/>
          <a:p>
            <a:r>
              <a:rPr lang="it-IT" dirty="0"/>
              <a:t>Criogenia: Case Study- </a:t>
            </a:r>
            <a:r>
              <a:rPr lang="it-IT" dirty="0" err="1"/>
              <a:t>Cryotumbler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46307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0FEC9A3-33C7-778C-27A5-75307906FD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2" t="21508" r="65686" b="22901"/>
          <a:stretch/>
        </p:blipFill>
        <p:spPr>
          <a:xfrm>
            <a:off x="358914" y="198607"/>
            <a:ext cx="2400189" cy="404018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2D5C1CA-7449-649F-9CE3-27738447BF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8" t="15407" r="12416" b="8148"/>
          <a:stretch/>
        </p:blipFill>
        <p:spPr>
          <a:xfrm>
            <a:off x="2958131" y="503276"/>
            <a:ext cx="6063560" cy="322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8081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CAD49A5-F16E-64A6-51F0-8CEFD97C80A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98049" y="140273"/>
            <a:ext cx="8172451" cy="428754"/>
          </a:xfrm>
        </p:spPr>
        <p:txBody>
          <a:bodyPr/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 Labs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FB3BF32-7CAA-5AD6-3AB5-E65DF780FB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06" t="19716" r="15866" b="6417"/>
          <a:stretch/>
        </p:blipFill>
        <p:spPr>
          <a:xfrm>
            <a:off x="1232451" y="719161"/>
            <a:ext cx="7028953" cy="3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3524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329C34E-50E1-F183-956C-D500FA3B77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16" t="18797" r="15245" b="7152"/>
          <a:stretch/>
        </p:blipFill>
        <p:spPr>
          <a:xfrm>
            <a:off x="1200647" y="688975"/>
            <a:ext cx="6965645" cy="3866604"/>
          </a:xfrm>
          <a:prstGeom prst="rect">
            <a:avLst/>
          </a:prstGeom>
        </p:spPr>
      </p:pic>
      <p:sp>
        <p:nvSpPr>
          <p:cNvPr id="6" name="Segnaposto testo 1">
            <a:extLst>
              <a:ext uri="{FF2B5EF4-FFF2-40B4-BE49-F238E27FC236}">
                <a16:creationId xmlns:a16="http://schemas.microsoft.com/office/drawing/2014/main" id="{4630CFEC-2725-5177-B4A4-67966EA5C11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1419" y="258763"/>
            <a:ext cx="7074757" cy="430212"/>
          </a:xfrm>
        </p:spPr>
        <p:txBody>
          <a:bodyPr/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 Labs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92843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804A974-88DB-05B8-D596-EDDF925077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46" t="18062" r="48933" b="14134"/>
          <a:stretch/>
        </p:blipFill>
        <p:spPr>
          <a:xfrm>
            <a:off x="450475" y="688297"/>
            <a:ext cx="3716010" cy="3797489"/>
          </a:xfrm>
          <a:prstGeom prst="rect">
            <a:avLst/>
          </a:prstGeo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F209AD0-7040-D2F6-5E52-EA061980B91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4Pharma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0434436-6D53-4841-D7FD-8B475A093D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14" t="30712" r="20104" b="32575"/>
          <a:stretch/>
        </p:blipFill>
        <p:spPr>
          <a:xfrm>
            <a:off x="4318911" y="272956"/>
            <a:ext cx="3929294" cy="2965837"/>
          </a:xfrm>
          <a:prstGeom prst="rect">
            <a:avLst/>
          </a:prstGeom>
        </p:spPr>
      </p:pic>
      <p:pic>
        <p:nvPicPr>
          <p:cNvPr id="6" name="Immagine 5" descr="Immagine che contiene edificio, cancello&#10;&#10;Descrizione generata automaticamente">
            <a:extLst>
              <a:ext uri="{FF2B5EF4-FFF2-40B4-BE49-F238E27FC236}">
                <a16:creationId xmlns:a16="http://schemas.microsoft.com/office/drawing/2014/main" id="{BA14BBF5-44E5-8AA1-EE39-345391BF4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9" r="22768"/>
          <a:stretch/>
        </p:blipFill>
        <p:spPr>
          <a:xfrm>
            <a:off x="6734755" y="2483962"/>
            <a:ext cx="2084591" cy="193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1492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91697DD-83C5-AE70-67FC-94151B233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58" t="19348" r="19793" b="13583"/>
          <a:stretch/>
        </p:blipFill>
        <p:spPr>
          <a:xfrm>
            <a:off x="5925794" y="473869"/>
            <a:ext cx="3140765" cy="4121610"/>
          </a:xfrm>
          <a:prstGeom prst="rect">
            <a:avLst/>
          </a:prstGeom>
        </p:spPr>
      </p:pic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3E092F3B-31EC-4BB5-36F8-4D0D5A79902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3225" y="258763"/>
            <a:ext cx="7042952" cy="430212"/>
          </a:xfrm>
        </p:spPr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4Pharma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Immagine 1" descr="Immagine che contiene interno, muro, servizi igienici, varietà&#10;&#10;Descrizione generata automaticamente">
            <a:extLst>
              <a:ext uri="{FF2B5EF4-FFF2-40B4-BE49-F238E27FC236}">
                <a16:creationId xmlns:a16="http://schemas.microsoft.com/office/drawing/2014/main" id="{82A9FD85-489A-6809-7C5D-9DCC317D1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02" y="688975"/>
            <a:ext cx="2389041" cy="3185387"/>
          </a:xfrm>
          <a:prstGeom prst="rect">
            <a:avLst/>
          </a:prstGeom>
        </p:spPr>
      </p:pic>
      <p:pic>
        <p:nvPicPr>
          <p:cNvPr id="3" name="Immagine 2" descr="Immagine che contiene testo, interno, muro, pavimento&#10;&#10;Descrizione generata automaticamente">
            <a:extLst>
              <a:ext uri="{FF2B5EF4-FFF2-40B4-BE49-F238E27FC236}">
                <a16:creationId xmlns:a16="http://schemas.microsoft.com/office/drawing/2014/main" id="{D565972C-F144-EA0B-EDB0-2DF7DA6948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91" y="688975"/>
            <a:ext cx="2687541" cy="358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4454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magine 22" descr="Immagine che contiene erba, aria aperta&#10;&#10;Descrizione generata automaticamente">
            <a:extLst>
              <a:ext uri="{FF2B5EF4-FFF2-40B4-BE49-F238E27FC236}">
                <a16:creationId xmlns:a16="http://schemas.microsoft.com/office/drawing/2014/main" id="{9B7D1691-8DFB-1FD3-2F08-B12A167B1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46763" y="0"/>
            <a:ext cx="5297237" cy="475248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00580A6-E813-2235-4729-E324D95824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362" t="24521" r="55235" b="36705"/>
          <a:stretch/>
        </p:blipFill>
        <p:spPr>
          <a:xfrm>
            <a:off x="331315" y="1119779"/>
            <a:ext cx="3515448" cy="2903941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EF42006-F164-9D12-313A-F4076AB7D223}"/>
              </a:ext>
            </a:extLst>
          </p:cNvPr>
          <p:cNvSpPr txBox="1"/>
          <p:nvPr/>
        </p:nvSpPr>
        <p:spPr>
          <a:xfrm flipH="1">
            <a:off x="4178078" y="720607"/>
            <a:ext cx="486155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bg1"/>
                </a:solidFill>
              </a:rPr>
              <a:t>Depuratori per </a:t>
            </a:r>
            <a:r>
              <a:rPr lang="it-IT" sz="1600" b="1" dirty="0">
                <a:solidFill>
                  <a:schemeClr val="bg1"/>
                </a:solidFill>
              </a:rPr>
              <a:t>Trattamento di acque reflue civili </a:t>
            </a:r>
            <a:r>
              <a:rPr lang="it-IT" sz="1600" dirty="0">
                <a:solidFill>
                  <a:schemeClr val="bg1"/>
                </a:solidFill>
              </a:rPr>
              <a:t>c/o </a:t>
            </a:r>
            <a:r>
              <a:rPr lang="it-IT" sz="1600" b="1" dirty="0">
                <a:solidFill>
                  <a:schemeClr val="bg1"/>
                </a:solidFill>
              </a:rPr>
              <a:t>industrie alimentari/lavorazioni ortofrutta/macellazione/cantine</a:t>
            </a:r>
          </a:p>
          <a:p>
            <a:pPr marL="541338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chemeClr val="bg1"/>
                </a:solidFill>
              </a:rPr>
              <a:t>O2</a:t>
            </a:r>
            <a:r>
              <a:rPr lang="it-IT" sz="1600" dirty="0">
                <a:solidFill>
                  <a:schemeClr val="bg1"/>
                </a:solidFill>
              </a:rPr>
              <a:t> in ossidazione biologica</a:t>
            </a:r>
          </a:p>
          <a:p>
            <a:pPr marL="255588"/>
            <a:endParaRPr lang="it-IT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bg1"/>
                </a:solidFill>
              </a:rPr>
              <a:t>Depuratori </a:t>
            </a:r>
            <a:r>
              <a:rPr lang="it-IT" sz="1600" b="1" dirty="0">
                <a:solidFill>
                  <a:schemeClr val="bg1"/>
                </a:solidFill>
              </a:rPr>
              <a:t>consortili per trattamento acque reflue civili e da allacciamenti industriali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600" dirty="0">
              <a:solidFill>
                <a:schemeClr val="bg1"/>
              </a:solidFill>
            </a:endParaRPr>
          </a:p>
          <a:p>
            <a:pPr marL="541338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chemeClr val="bg1"/>
                </a:solidFill>
              </a:rPr>
              <a:t>O2 come </a:t>
            </a:r>
            <a:r>
              <a:rPr lang="it-IT" sz="1600" b="1" dirty="0" err="1">
                <a:solidFill>
                  <a:schemeClr val="bg1"/>
                </a:solidFill>
              </a:rPr>
              <a:t>pre</a:t>
            </a:r>
            <a:r>
              <a:rPr lang="it-IT" sz="1600" b="1" dirty="0">
                <a:solidFill>
                  <a:schemeClr val="bg1"/>
                </a:solidFill>
              </a:rPr>
              <a:t>-ossidazione</a:t>
            </a:r>
          </a:p>
          <a:p>
            <a:pPr marL="541338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chemeClr val="bg1"/>
                </a:solidFill>
              </a:rPr>
              <a:t>O3 per finissaggio reflui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bg1"/>
                </a:solidFill>
              </a:rPr>
              <a:t>Impianti di Trattamento </a:t>
            </a:r>
            <a:r>
              <a:rPr lang="it-IT" sz="1600" b="1" dirty="0">
                <a:solidFill>
                  <a:schemeClr val="bg1"/>
                </a:solidFill>
              </a:rPr>
              <a:t>reflui conto terzi/trattamento rifiuti liquidi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600" dirty="0">
              <a:solidFill>
                <a:schemeClr val="bg1"/>
              </a:solidFill>
            </a:endParaRPr>
          </a:p>
          <a:p>
            <a:pPr marL="541338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chemeClr val="bg1"/>
                </a:solidFill>
              </a:rPr>
              <a:t>O2 per </a:t>
            </a:r>
            <a:r>
              <a:rPr lang="it-IT" sz="1600" b="1" dirty="0" err="1">
                <a:solidFill>
                  <a:schemeClr val="bg1"/>
                </a:solidFill>
              </a:rPr>
              <a:t>boosting</a:t>
            </a:r>
            <a:endParaRPr lang="it-IT" sz="1600" b="1" dirty="0">
              <a:solidFill>
                <a:schemeClr val="bg1"/>
              </a:solidFill>
            </a:endParaRPr>
          </a:p>
          <a:p>
            <a:pPr marL="541338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chemeClr val="bg1"/>
                </a:solidFill>
              </a:rPr>
              <a:t>O3 per abbattimento reflui </a:t>
            </a:r>
            <a:r>
              <a:rPr lang="it-IT" sz="1600" b="1" dirty="0" err="1">
                <a:solidFill>
                  <a:schemeClr val="bg1"/>
                </a:solidFill>
              </a:rPr>
              <a:t>biorefrattari</a:t>
            </a:r>
            <a:endParaRPr lang="it-IT" sz="1600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21" name="Immagine 15" descr="4water&amp;soil_color.png">
            <a:extLst>
              <a:ext uri="{FF2B5EF4-FFF2-40B4-BE49-F238E27FC236}">
                <a16:creationId xmlns:a16="http://schemas.microsoft.com/office/drawing/2014/main" id="{3679561B-812D-7CD5-DE89-4F40EF676C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93" y="203570"/>
            <a:ext cx="2044303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09718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D813CE8-BBDE-D231-AD40-1D0722719A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45" t="16420" r="15463" b="13292"/>
          <a:stretch/>
        </p:blipFill>
        <p:spPr>
          <a:xfrm>
            <a:off x="1033969" y="920356"/>
            <a:ext cx="6756405" cy="355731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02DA8B0-E2FE-6CEE-EA8D-DFC572821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175" t="44553" r="16329" b="36520"/>
          <a:stretch/>
        </p:blipFill>
        <p:spPr>
          <a:xfrm>
            <a:off x="5766487" y="665826"/>
            <a:ext cx="2689691" cy="1123130"/>
          </a:xfrm>
          <a:prstGeom prst="rect">
            <a:avLst/>
          </a:prstGeom>
        </p:spPr>
      </p:pic>
      <p:pic>
        <p:nvPicPr>
          <p:cNvPr id="2" name="Immagine 15" descr="4water&amp;soil_color.png">
            <a:extLst>
              <a:ext uri="{FF2B5EF4-FFF2-40B4-BE49-F238E27FC236}">
                <a16:creationId xmlns:a16="http://schemas.microsoft.com/office/drawing/2014/main" id="{F2F31387-4D2E-8A65-69CA-CE0204E145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4" y="248041"/>
            <a:ext cx="2044303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46005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144F713-2D16-48AA-447A-AFD8D815DC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7287CB-CAB1-4779-9D06-C60131085CC9}" type="slidenum">
              <a:rPr lang="en-US" altLang="en-US">
                <a:solidFill>
                  <a:srgbClr val="000066"/>
                </a:solidFill>
                <a:latin typeface="Tahoma" panose="020B0604030504040204" pitchFamily="34" charset="0"/>
              </a:rPr>
              <a:pPr/>
              <a:t>18</a:t>
            </a:fld>
            <a:endParaRPr lang="en-US" altLang="en-US">
              <a:solidFill>
                <a:srgbClr val="000066"/>
              </a:solidFill>
              <a:latin typeface="Tahoma" panose="020B060403050404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162CF49-2D5F-E6AC-B779-3D3328783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821" y="3190950"/>
            <a:ext cx="2245519" cy="48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None/>
            </a:pP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  <a:sym typeface="Symbol" panose="05050102010706020507" pitchFamily="18" charset="2"/>
              </a:rPr>
              <a:t> </a:t>
            </a: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</a:rPr>
              <a:t>Serbatoio di stoccaggio CO</a:t>
            </a:r>
            <a:r>
              <a:rPr lang="it-IT" altLang="it-IT" sz="1200" b="1" baseline="-25000" dirty="0">
                <a:solidFill>
                  <a:srgbClr val="004481"/>
                </a:solidFill>
                <a:latin typeface="Trebuchet MS" panose="020B0603020202020204" pitchFamily="34" charset="0"/>
              </a:rPr>
              <a:t>2</a:t>
            </a:r>
          </a:p>
        </p:txBody>
      </p:sp>
      <p:pic>
        <p:nvPicPr>
          <p:cNvPr id="27655" name="Immagine 15" descr="4water&amp;soil_color.png">
            <a:extLst>
              <a:ext uri="{FF2B5EF4-FFF2-40B4-BE49-F238E27FC236}">
                <a16:creationId xmlns:a16="http://schemas.microsoft.com/office/drawing/2014/main" id="{BC935ED4-FAEA-A658-573A-F6BFE660B0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18" y="83231"/>
            <a:ext cx="2044303" cy="48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Rectangle 6">
            <a:extLst>
              <a:ext uri="{FF2B5EF4-FFF2-40B4-BE49-F238E27FC236}">
                <a16:creationId xmlns:a16="http://schemas.microsoft.com/office/drawing/2014/main" id="{1F9E45D7-3ACC-CFA6-D097-FC91D8F12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533" y="2242028"/>
            <a:ext cx="859631" cy="1129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None/>
            </a:pP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</a:rPr>
              <a:t> </a:t>
            </a: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  <a:sym typeface="Symbol" panose="05050102010706020507" pitchFamily="18" charset="2"/>
              </a:rPr>
              <a:t> </a:t>
            </a: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</a:rPr>
              <a:t>Diffusori a bolle fini   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  <a:sym typeface="Symbol" panose="05050102010706020507" pitchFamily="18" charset="2"/>
              </a:rPr>
              <a:t>      </a:t>
            </a:r>
            <a:endParaRPr lang="it-IT" altLang="it-IT" sz="1200" b="1" dirty="0">
              <a:solidFill>
                <a:srgbClr val="004481"/>
              </a:solidFill>
              <a:latin typeface="Trebuchet MS" panose="020B0603020202020204" pitchFamily="34" charset="0"/>
            </a:endParaRPr>
          </a:p>
        </p:txBody>
      </p:sp>
      <p:pic>
        <p:nvPicPr>
          <p:cNvPr id="27658" name="Immagine 5">
            <a:extLst>
              <a:ext uri="{FF2B5EF4-FFF2-40B4-BE49-F238E27FC236}">
                <a16:creationId xmlns:a16="http://schemas.microsoft.com/office/drawing/2014/main" id="{4123CB46-25CC-0070-9A7E-248E64BA4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9" y="3080699"/>
            <a:ext cx="2081213" cy="156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9" name="Rectangle 6">
            <a:extLst>
              <a:ext uri="{FF2B5EF4-FFF2-40B4-BE49-F238E27FC236}">
                <a16:creationId xmlns:a16="http://schemas.microsoft.com/office/drawing/2014/main" id="{16FD1712-F475-807E-E90B-F1DE27D45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552" y="3955941"/>
            <a:ext cx="1284684" cy="27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None/>
            </a:pP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</a:rPr>
              <a:t>Neutra-</a:t>
            </a:r>
            <a:r>
              <a:rPr lang="it-IT" altLang="it-IT" sz="1200" b="1" dirty="0" err="1">
                <a:solidFill>
                  <a:srgbClr val="004481"/>
                </a:solidFill>
                <a:latin typeface="Trebuchet MS" panose="020B0603020202020204" pitchFamily="34" charset="0"/>
              </a:rPr>
              <a:t>carb</a:t>
            </a:r>
            <a:r>
              <a:rPr lang="it-IT" altLang="it-IT" sz="1200" b="1" dirty="0">
                <a:solidFill>
                  <a:srgbClr val="004481"/>
                </a:solidFill>
                <a:latin typeface="Trebuchet MS" panose="020B0603020202020204" pitchFamily="34" charset="0"/>
              </a:rPr>
              <a:t>  </a:t>
            </a:r>
          </a:p>
        </p:txBody>
      </p:sp>
      <p:pic>
        <p:nvPicPr>
          <p:cNvPr id="27660" name="Immagine 6">
            <a:extLst>
              <a:ext uri="{FF2B5EF4-FFF2-40B4-BE49-F238E27FC236}">
                <a16:creationId xmlns:a16="http://schemas.microsoft.com/office/drawing/2014/main" id="{5AD57E87-1BBD-B38D-6373-3D31C8E9F1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119" y="614989"/>
            <a:ext cx="1497806" cy="245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2" name="Immagine 1">
            <a:extLst>
              <a:ext uri="{FF2B5EF4-FFF2-40B4-BE49-F238E27FC236}">
                <a16:creationId xmlns:a16="http://schemas.microsoft.com/office/drawing/2014/main" id="{79D1F39D-0B54-72FC-282C-6625CFD5BC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51" y="614989"/>
            <a:ext cx="21717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6">
            <a:extLst>
              <a:ext uri="{FF2B5EF4-FFF2-40B4-BE49-F238E27FC236}">
                <a16:creationId xmlns:a16="http://schemas.microsoft.com/office/drawing/2014/main" id="{5D170D24-6011-06F9-3ADE-8AE631F30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858" y="630888"/>
            <a:ext cx="44577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CC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004481"/>
                </a:solidFill>
                <a:latin typeface="Trebuchet MS" panose="020B0603020202020204" pitchFamily="34" charset="0"/>
              </a:rPr>
              <a:t>La CO</a:t>
            </a:r>
            <a:r>
              <a:rPr lang="it-IT" altLang="it-IT" sz="1600" b="1" baseline="-25000" dirty="0">
                <a:solidFill>
                  <a:srgbClr val="004481"/>
                </a:solidFill>
                <a:latin typeface="Trebuchet MS" panose="020B0603020202020204" pitchFamily="34" charset="0"/>
              </a:rPr>
              <a:t>2</a:t>
            </a:r>
            <a:r>
              <a:rPr lang="it-IT" altLang="it-IT" sz="1600" b="1" dirty="0">
                <a:solidFill>
                  <a:srgbClr val="004481"/>
                </a:solidFill>
                <a:latin typeface="Trebuchet MS" panose="020B0603020202020204" pitchFamily="34" charset="0"/>
              </a:rPr>
              <a:t> pu</a:t>
            </a:r>
            <a:r>
              <a:rPr lang="it-IT" altLang="it-IT" sz="1600" b="1" dirty="0">
                <a:solidFill>
                  <a:srgbClr val="004481"/>
                </a:solidFill>
                <a:latin typeface="+mn-lt"/>
              </a:rPr>
              <a:t>ò</a:t>
            </a:r>
            <a:r>
              <a:rPr lang="it-IT" altLang="it-IT" sz="1600" b="1" dirty="0">
                <a:solidFill>
                  <a:srgbClr val="004481"/>
                </a:solidFill>
                <a:latin typeface="Trebuchet MS" panose="020B0603020202020204" pitchFamily="34" charset="0"/>
              </a:rPr>
              <a:t> essere utilizzata per la </a:t>
            </a:r>
            <a:r>
              <a:rPr lang="it-IT" altLang="it-IT" sz="1600" b="1" i="1" dirty="0">
                <a:solidFill>
                  <a:srgbClr val="004481"/>
                </a:solidFill>
                <a:latin typeface="+mn-lt"/>
              </a:rPr>
              <a:t>neutralizzazione</a:t>
            </a:r>
            <a:r>
              <a:rPr lang="it-IT" altLang="it-IT" sz="1600" b="1" dirty="0">
                <a:solidFill>
                  <a:srgbClr val="004481"/>
                </a:solidFill>
                <a:latin typeface="Trebuchet MS" panose="020B0603020202020204" pitchFamily="34" charset="0"/>
              </a:rPr>
              <a:t> </a:t>
            </a:r>
            <a:r>
              <a:rPr lang="it-IT" altLang="it-IT" sz="1600" b="1" dirty="0">
                <a:solidFill>
                  <a:srgbClr val="004481"/>
                </a:solidFill>
                <a:latin typeface="+mn-lt"/>
              </a:rPr>
              <a:t>delle</a:t>
            </a:r>
            <a:r>
              <a:rPr lang="it-IT" altLang="it-IT" sz="1600" b="1" dirty="0">
                <a:solidFill>
                  <a:srgbClr val="004481"/>
                </a:solidFill>
                <a:latin typeface="Trebuchet MS" panose="020B0603020202020204" pitchFamily="34" charset="0"/>
              </a:rPr>
              <a:t> soluzioni a pH elevato </a:t>
            </a:r>
            <a:r>
              <a:rPr lang="it-IT" altLang="it-IT" sz="1600" b="1" i="1" dirty="0">
                <a:solidFill>
                  <a:srgbClr val="004481"/>
                </a:solidFill>
                <a:latin typeface="Trebuchet MS" panose="020B0603020202020204" pitchFamily="34" charset="0"/>
              </a:rPr>
              <a:t>o </a:t>
            </a:r>
            <a:r>
              <a:rPr lang="it-IT" altLang="it-IT" sz="1600" b="1" i="1" dirty="0">
                <a:solidFill>
                  <a:srgbClr val="004481"/>
                </a:solidFill>
                <a:latin typeface="+mn-lt"/>
              </a:rPr>
              <a:t>basico</a:t>
            </a:r>
            <a:endParaRPr lang="it-IT" altLang="it-IT" sz="1600" b="1" dirty="0">
              <a:solidFill>
                <a:srgbClr val="004481"/>
              </a:solidFill>
              <a:latin typeface="+mn-lt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092C79A-29C4-ED4B-6666-C7C3405A8D61}"/>
              </a:ext>
            </a:extLst>
          </p:cNvPr>
          <p:cNvSpPr/>
          <p:nvPr/>
        </p:nvSpPr>
        <p:spPr>
          <a:xfrm>
            <a:off x="4252079" y="1575222"/>
            <a:ext cx="7236619" cy="162993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altLang="it-IT" sz="1600" dirty="0">
                <a:solidFill>
                  <a:srgbClr val="004481"/>
                </a:solidFill>
              </a:rPr>
              <a:t>Il </a:t>
            </a:r>
            <a:r>
              <a:rPr lang="it-IT" altLang="it-IT" sz="1600" b="1" u="sng" dirty="0" err="1">
                <a:solidFill>
                  <a:srgbClr val="004481"/>
                </a:solidFill>
              </a:rPr>
              <a:t>pH</a:t>
            </a:r>
            <a:r>
              <a:rPr lang="it-IT" altLang="it-IT" sz="1600" b="1" u="sng" dirty="0">
                <a:solidFill>
                  <a:srgbClr val="004481"/>
                </a:solidFill>
              </a:rPr>
              <a:t> basico </a:t>
            </a:r>
            <a:r>
              <a:rPr lang="it-IT" altLang="it-IT" sz="1600" dirty="0">
                <a:solidFill>
                  <a:srgbClr val="004481"/>
                </a:solidFill>
              </a:rPr>
              <a:t>si trova </a:t>
            </a:r>
            <a:r>
              <a:rPr lang="it-IT" altLang="it-IT" sz="1600" i="1" dirty="0">
                <a:solidFill>
                  <a:srgbClr val="004481"/>
                </a:solidFill>
              </a:rPr>
              <a:t>soprattutto</a:t>
            </a:r>
            <a:r>
              <a:rPr lang="it-IT" altLang="it-IT" sz="1600" dirty="0">
                <a:solidFill>
                  <a:srgbClr val="004481"/>
                </a:solidFill>
              </a:rPr>
              <a:t> in: </a:t>
            </a:r>
          </a:p>
          <a:p>
            <a:pPr marL="257175" indent="-257175"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it-IT" altLang="it-IT" sz="1600" dirty="0">
                <a:solidFill>
                  <a:srgbClr val="004481"/>
                </a:solidFill>
              </a:rPr>
              <a:t>industrie tessili (con reparti di tintoria e mercerizzo)</a:t>
            </a:r>
          </a:p>
          <a:p>
            <a:pPr marL="257175" indent="-257175"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it-IT" altLang="it-IT" sz="1600" dirty="0">
                <a:solidFill>
                  <a:srgbClr val="004481"/>
                </a:solidFill>
              </a:rPr>
              <a:t>industrie chimiche o petrolchimiche</a:t>
            </a:r>
          </a:p>
          <a:p>
            <a:pPr marL="257175" indent="-257175"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it-IT" altLang="it-IT" sz="1600" dirty="0">
                <a:solidFill>
                  <a:srgbClr val="004481"/>
                </a:solidFill>
              </a:rPr>
              <a:t>industrie farmaceutiche</a:t>
            </a:r>
          </a:p>
          <a:p>
            <a:pPr marL="257175" indent="-257175">
              <a:lnSpc>
                <a:spcPct val="110000"/>
              </a:lnSpc>
              <a:spcBef>
                <a:spcPct val="20000"/>
              </a:spcBef>
              <a:buBlip>
                <a:blip r:embed="rId6"/>
              </a:buBlip>
              <a:defRPr/>
            </a:pPr>
            <a:r>
              <a:rPr lang="it-IT" altLang="it-IT" sz="1600" dirty="0">
                <a:solidFill>
                  <a:srgbClr val="004481"/>
                </a:solidFill>
              </a:rPr>
              <a:t>industrie adibite agli scavi di gallerie o </a:t>
            </a:r>
            <a:r>
              <a:rPr lang="it-IT" altLang="it-IT" sz="1600" dirty="0" err="1">
                <a:solidFill>
                  <a:srgbClr val="004481"/>
                </a:solidFill>
              </a:rPr>
              <a:t>prod</a:t>
            </a:r>
            <a:r>
              <a:rPr lang="it-IT" altLang="it-IT" sz="1600" dirty="0">
                <a:solidFill>
                  <a:srgbClr val="004481"/>
                </a:solidFill>
              </a:rPr>
              <a:t>. cemento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76B3EFD-F2EE-6737-4C3C-59A5E52F69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55" t="41623" r="13376" b="9402"/>
          <a:stretch/>
        </p:blipFill>
        <p:spPr>
          <a:xfrm>
            <a:off x="1065476" y="734750"/>
            <a:ext cx="6935526" cy="3943528"/>
          </a:xfrm>
          <a:prstGeom prst="rect">
            <a:avLst/>
          </a:prstGeom>
        </p:spPr>
      </p:pic>
      <p:sp>
        <p:nvSpPr>
          <p:cNvPr id="56326" name="Shape 220"/>
          <p:cNvSpPr txBox="1">
            <a:spLocks noChangeArrowheads="1"/>
          </p:cNvSpPr>
          <p:nvPr/>
        </p:nvSpPr>
        <p:spPr bwMode="auto">
          <a:xfrm>
            <a:off x="6888370" y="775104"/>
            <a:ext cx="255389" cy="20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25706" rIns="51427" bIns="25706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25000"/>
              <a:buFont typeface="Calibri" panose="020F0502020204030204" pitchFamily="34" charset="0"/>
              <a:buNone/>
            </a:pPr>
            <a:fld id="{6F398019-2342-413F-B0C2-FBD6C064A370}" type="slidenum">
              <a:rPr lang="en-US" altLang="it-IT" sz="788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pPr algn="ctr" eaLnBrk="1" hangingPunct="1">
                <a:buClr>
                  <a:srgbClr val="FFFFFF"/>
                </a:buClr>
                <a:buSzPct val="25000"/>
                <a:buFont typeface="Calibri" panose="020F0502020204030204" pitchFamily="34" charset="0"/>
                <a:buNone/>
              </a:pPr>
              <a:t>19</a:t>
            </a:fld>
            <a:endParaRPr lang="en-US" altLang="it-IT" sz="788">
              <a:solidFill>
                <a:srgbClr val="FFFF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0" name="Shape 286"/>
          <p:cNvSpPr txBox="1"/>
          <p:nvPr/>
        </p:nvSpPr>
        <p:spPr>
          <a:xfrm>
            <a:off x="3599563" y="2490495"/>
            <a:ext cx="1073348" cy="402729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Clr>
                <a:schemeClr val="lt1"/>
              </a:buClr>
              <a:buSzPct val="25000"/>
              <a:defRPr/>
            </a:pPr>
            <a:endParaRPr lang="en-US" sz="1013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286"/>
          <p:cNvSpPr txBox="1"/>
          <p:nvPr/>
        </p:nvSpPr>
        <p:spPr>
          <a:xfrm>
            <a:off x="6232927" y="1234980"/>
            <a:ext cx="1073348" cy="402729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Clr>
                <a:schemeClr val="lt1"/>
              </a:buClr>
              <a:buSzPct val="25000"/>
              <a:defRPr/>
            </a:pPr>
            <a:endParaRPr lang="en-US" sz="1013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70E825-B854-C750-D314-7A7F7F596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740" y="664374"/>
            <a:ext cx="2881260" cy="401390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81CFAD9-30E4-8549-B3CE-EC0F0FC0A643}"/>
              </a:ext>
            </a:extLst>
          </p:cNvPr>
          <p:cNvSpPr txBox="1"/>
          <p:nvPr/>
        </p:nvSpPr>
        <p:spPr>
          <a:xfrm>
            <a:off x="1393937" y="1335313"/>
            <a:ext cx="27423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Come dice il termine stesso, si parla di tecnologie che necessitano l’apporto di 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OSSIGENO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4E0CBB1-8E68-C5D2-FE60-56C7CB190CB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00932" y="259543"/>
            <a:ext cx="7969568" cy="42875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4Metals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A8628CB-84E3-7581-33D2-ADC6FD746EC1}"/>
              </a:ext>
            </a:extLst>
          </p:cNvPr>
          <p:cNvSpPr txBox="1"/>
          <p:nvPr/>
        </p:nvSpPr>
        <p:spPr>
          <a:xfrm flipH="1">
            <a:off x="1393936" y="1041829"/>
            <a:ext cx="2640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40"/>
                </a:solidFill>
              </a:rPr>
              <a:t>OSSICOMBUSTIONE</a:t>
            </a:r>
            <a:endParaRPr lang="en-GB" b="1" dirty="0">
              <a:solidFill>
                <a:srgbClr val="FF0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75950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Shape 371"/>
          <p:cNvGrpSpPr>
            <a:grpSpLocks/>
          </p:cNvGrpSpPr>
          <p:nvPr/>
        </p:nvGrpSpPr>
        <p:grpSpPr bwMode="auto">
          <a:xfrm>
            <a:off x="1569723" y="650982"/>
            <a:ext cx="6129337" cy="3798677"/>
            <a:chOff x="323331" y="689875"/>
            <a:chExt cx="7888815" cy="5231619"/>
          </a:xfrm>
        </p:grpSpPr>
        <p:sp>
          <p:nvSpPr>
            <p:cNvPr id="52235" name="Shape 372"/>
            <p:cNvSpPr>
              <a:spLocks noChangeArrowheads="1"/>
            </p:cNvSpPr>
            <p:nvPr/>
          </p:nvSpPr>
          <p:spPr bwMode="auto">
            <a:xfrm>
              <a:off x="5940151" y="1096959"/>
              <a:ext cx="2271995" cy="4824535"/>
            </a:xfrm>
            <a:prstGeom prst="roundRect">
              <a:avLst>
                <a:gd name="adj" fmla="val 10639"/>
              </a:avLst>
            </a:prstGeom>
            <a:gradFill rotWithShape="0">
              <a:gsLst>
                <a:gs pos="0">
                  <a:srgbClr val="29869F"/>
                </a:gs>
                <a:gs pos="80000">
                  <a:srgbClr val="37B1D1"/>
                </a:gs>
                <a:gs pos="100000">
                  <a:srgbClr val="33B4D6"/>
                </a:gs>
              </a:gsLst>
              <a:lin ang="16200000"/>
            </a:gradFill>
            <a:ln w="9525">
              <a:solidFill>
                <a:srgbClr val="45AAC5"/>
              </a:solidFill>
              <a:round/>
              <a:headEnd/>
              <a:tailEnd/>
            </a:ln>
          </p:spPr>
          <p:txBody>
            <a:bodyPr lIns="51427" tIns="25706" rIns="51427" bIns="25706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anose="020B0604020202020204" pitchFamily="34" charset="0"/>
                <a:buNone/>
              </a:pPr>
              <a:endParaRPr lang="it-IT" altLang="it-IT" sz="1013"/>
            </a:p>
          </p:txBody>
        </p:sp>
        <p:pic>
          <p:nvPicPr>
            <p:cNvPr id="52236" name="Shape 373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33" y="1125103"/>
              <a:ext cx="1853688" cy="4169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7" name="Shape 374"/>
            <p:cNvSpPr txBox="1">
              <a:spLocks noChangeArrowheads="1"/>
            </p:cNvSpPr>
            <p:nvPr/>
          </p:nvSpPr>
          <p:spPr bwMode="auto">
            <a:xfrm>
              <a:off x="323331" y="5274112"/>
              <a:ext cx="1728190" cy="550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en-US" altLang="it-IT" sz="900" b="1">
                  <a:solidFill>
                    <a:srgbClr val="004481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Air Separation Unit</a:t>
              </a:r>
            </a:p>
            <a:p>
              <a:pPr algn="ctr" eaLnBrk="1" hangingPunct="1">
                <a:buSzPct val="25000"/>
              </a:pPr>
              <a:r>
                <a:rPr lang="en-US" altLang="it-IT" sz="900" b="1">
                  <a:solidFill>
                    <a:srgbClr val="004481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(ASU)</a:t>
              </a:r>
            </a:p>
          </p:txBody>
        </p:sp>
        <p:cxnSp>
          <p:nvCxnSpPr>
            <p:cNvPr id="375" name="Shape 375"/>
            <p:cNvCxnSpPr/>
            <p:nvPr/>
          </p:nvCxnSpPr>
          <p:spPr>
            <a:xfrm>
              <a:off x="2250678" y="1739488"/>
              <a:ext cx="3690219" cy="0"/>
            </a:xfrm>
            <a:prstGeom prst="straightConnector1">
              <a:avLst/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378" name="Shape 378"/>
            <p:cNvCxnSpPr/>
            <p:nvPr/>
          </p:nvCxnSpPr>
          <p:spPr>
            <a:xfrm>
              <a:off x="3472278" y="3435017"/>
              <a:ext cx="0" cy="701238"/>
            </a:xfrm>
            <a:prstGeom prst="straightConnector1">
              <a:avLst/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52240" name="Shape 382"/>
            <p:cNvSpPr txBox="1">
              <a:spLocks noChangeArrowheads="1"/>
            </p:cNvSpPr>
            <p:nvPr/>
          </p:nvSpPr>
          <p:spPr bwMode="auto">
            <a:xfrm>
              <a:off x="3558553" y="1320034"/>
              <a:ext cx="1149854" cy="318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ct val="25000"/>
              </a:pPr>
              <a:r>
                <a:rPr lang="en-US" altLang="it-IT" sz="900" b="1" dirty="0">
                  <a:solidFill>
                    <a:srgbClr val="004481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GASDOTTI</a:t>
              </a:r>
            </a:p>
          </p:txBody>
        </p:sp>
        <p:sp>
          <p:nvSpPr>
            <p:cNvPr id="52241" name="Shape 383"/>
            <p:cNvSpPr txBox="1">
              <a:spLocks noChangeArrowheads="1"/>
            </p:cNvSpPr>
            <p:nvPr/>
          </p:nvSpPr>
          <p:spPr bwMode="auto">
            <a:xfrm>
              <a:off x="6064810" y="2354380"/>
              <a:ext cx="864095" cy="31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ct val="25000"/>
              </a:pPr>
              <a:r>
                <a:rPr lang="en-US" altLang="it-IT" sz="900" b="1" dirty="0">
                  <a:solidFill>
                    <a:srgbClr val="FFFFFF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ON-SITE</a:t>
              </a:r>
            </a:p>
          </p:txBody>
        </p:sp>
        <p:sp>
          <p:nvSpPr>
            <p:cNvPr id="52242" name="Shape 384"/>
            <p:cNvSpPr txBox="1">
              <a:spLocks noChangeArrowheads="1"/>
            </p:cNvSpPr>
            <p:nvPr/>
          </p:nvSpPr>
          <p:spPr bwMode="auto">
            <a:xfrm>
              <a:off x="6064810" y="3825875"/>
              <a:ext cx="1867594" cy="31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ct val="25000"/>
              </a:pPr>
              <a:r>
                <a:rPr lang="en-US" altLang="it-IT" sz="900" b="1">
                  <a:solidFill>
                    <a:srgbClr val="FFFFFF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LIQUIDO</a:t>
              </a:r>
            </a:p>
          </p:txBody>
        </p:sp>
        <p:sp>
          <p:nvSpPr>
            <p:cNvPr id="52243" name="Shape 385"/>
            <p:cNvSpPr txBox="1">
              <a:spLocks noChangeArrowheads="1"/>
            </p:cNvSpPr>
            <p:nvPr/>
          </p:nvSpPr>
          <p:spPr bwMode="auto">
            <a:xfrm>
              <a:off x="6064807" y="5514514"/>
              <a:ext cx="2090595" cy="31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buSzPct val="25000"/>
              </a:pPr>
              <a:r>
                <a:rPr lang="en-US" altLang="it-IT" sz="900" b="1" dirty="0">
                  <a:solidFill>
                    <a:srgbClr val="FFFFFF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GASSOSO</a:t>
              </a:r>
            </a:p>
          </p:txBody>
        </p:sp>
        <p:pic>
          <p:nvPicPr>
            <p:cNvPr id="386" name="Shape 386"/>
            <p:cNvPicPr preferRelativeResize="0"/>
            <p:nvPr/>
          </p:nvPicPr>
          <p:blipFill rotWithShape="1">
            <a:blip r:embed="rId4"/>
            <a:srcRect/>
            <a:stretch/>
          </p:blipFill>
          <p:spPr>
            <a:xfrm>
              <a:off x="6157705" y="4284277"/>
              <a:ext cx="1831653" cy="1220063"/>
            </a:xfrm>
            <a:prstGeom prst="rect">
              <a:avLst/>
            </a:prstGeom>
            <a:solidFill>
              <a:schemeClr val="accent5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387" name="Shape 387"/>
            <p:cNvPicPr preferRelativeResize="0"/>
            <p:nvPr/>
          </p:nvPicPr>
          <p:blipFill rotWithShape="1">
            <a:blip r:embed="rId5"/>
            <a:srcRect r="-18"/>
            <a:stretch/>
          </p:blipFill>
          <p:spPr>
            <a:xfrm>
              <a:off x="6157705" y="1340277"/>
              <a:ext cx="1833148" cy="1009243"/>
            </a:xfrm>
            <a:prstGeom prst="rect">
              <a:avLst/>
            </a:prstGeom>
            <a:solidFill>
              <a:schemeClr val="accent5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388" name="Shape 388"/>
            <p:cNvPicPr preferRelativeResize="0"/>
            <p:nvPr/>
          </p:nvPicPr>
          <p:blipFill rotWithShape="1">
            <a:blip r:embed="rId6"/>
            <a:srcRect/>
            <a:stretch/>
          </p:blipFill>
          <p:spPr>
            <a:xfrm>
              <a:off x="6157705" y="2811529"/>
              <a:ext cx="1831653" cy="986816"/>
            </a:xfrm>
            <a:prstGeom prst="rect">
              <a:avLst/>
            </a:prstGeom>
            <a:solidFill>
              <a:schemeClr val="accent5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52247" name="Shape 389"/>
            <p:cNvSpPr txBox="1">
              <a:spLocks noChangeArrowheads="1"/>
            </p:cNvSpPr>
            <p:nvPr/>
          </p:nvSpPr>
          <p:spPr bwMode="auto">
            <a:xfrm>
              <a:off x="2539642" y="5262271"/>
              <a:ext cx="1522800" cy="550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en-US" altLang="it-IT" sz="900" b="1" dirty="0">
                  <a:solidFill>
                    <a:srgbClr val="004481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PRODUZIONI SECONDARIE</a:t>
              </a:r>
            </a:p>
          </p:txBody>
        </p:sp>
        <p:pic>
          <p:nvPicPr>
            <p:cNvPr id="52248" name="Shape 380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4120" y="4246910"/>
              <a:ext cx="1055267" cy="1047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91" name="Shape 391"/>
            <p:cNvCxnSpPr/>
            <p:nvPr/>
          </p:nvCxnSpPr>
          <p:spPr>
            <a:xfrm>
              <a:off x="3808704" y="4770209"/>
              <a:ext cx="2132193" cy="11961"/>
            </a:xfrm>
            <a:prstGeom prst="straightConnector1">
              <a:avLst/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52250" name="Shape 392"/>
            <p:cNvSpPr txBox="1">
              <a:spLocks noChangeArrowheads="1"/>
            </p:cNvSpPr>
            <p:nvPr/>
          </p:nvSpPr>
          <p:spPr bwMode="auto">
            <a:xfrm>
              <a:off x="6233164" y="689875"/>
              <a:ext cx="1791104" cy="43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1427" tIns="25706" rIns="51427" bIns="25706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en-US" altLang="it-IT" sz="1350" b="1" dirty="0">
                  <a:solidFill>
                    <a:srgbClr val="004481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CLIENTI</a:t>
              </a:r>
            </a:p>
          </p:txBody>
        </p:sp>
        <p:pic>
          <p:nvPicPr>
            <p:cNvPr id="52251" name="Shape 381"/>
            <p:cNvPicPr preferRelativeResize="0"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2069" y="4484219"/>
              <a:ext cx="1302597" cy="597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27" name="Shape 393"/>
          <p:cNvSpPr txBox="1">
            <a:spLocks noChangeArrowheads="1"/>
          </p:cNvSpPr>
          <p:nvPr/>
        </p:nvSpPr>
        <p:spPr bwMode="auto">
          <a:xfrm>
            <a:off x="2027875" y="642135"/>
            <a:ext cx="5144393" cy="34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792" tIns="25889" rIns="51792" bIns="25889"/>
          <a:lstStyle>
            <a:lvl1pPr marL="342900" indent="-3429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endParaRPr lang="en-US" altLang="it-IT" sz="1688" b="1">
              <a:solidFill>
                <a:srgbClr val="FFFF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2228" name="Shape 394"/>
          <p:cNvSpPr txBox="1">
            <a:spLocks noChangeArrowheads="1"/>
          </p:cNvSpPr>
          <p:nvPr/>
        </p:nvSpPr>
        <p:spPr bwMode="auto">
          <a:xfrm>
            <a:off x="6888370" y="775104"/>
            <a:ext cx="255389" cy="20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25706" rIns="51427" bIns="25706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25000"/>
              <a:buFont typeface="Calibri" panose="020F0502020204030204" pitchFamily="34" charset="0"/>
              <a:buNone/>
            </a:pPr>
            <a:fld id="{9E360258-07EB-4BC5-A23B-1A5949956255}" type="slidenum">
              <a:rPr lang="en-US" altLang="it-IT" sz="788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pPr algn="ctr" eaLnBrk="1" hangingPunct="1">
                <a:buClr>
                  <a:srgbClr val="FFFFFF"/>
                </a:buClr>
                <a:buSzPct val="25000"/>
                <a:buFont typeface="Calibri" panose="020F0502020204030204" pitchFamily="34" charset="0"/>
                <a:buNone/>
              </a:pPr>
              <a:t>2</a:t>
            </a:fld>
            <a:endParaRPr lang="en-US" altLang="it-IT" sz="788">
              <a:solidFill>
                <a:srgbClr val="FFFF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2229" name="Shape 392"/>
          <p:cNvSpPr txBox="1">
            <a:spLocks noChangeArrowheads="1"/>
          </p:cNvSpPr>
          <p:nvPr/>
        </p:nvSpPr>
        <p:spPr bwMode="auto">
          <a:xfrm>
            <a:off x="1874337" y="727567"/>
            <a:ext cx="1175147" cy="25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25706" rIns="51427" bIns="25706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it-IT" sz="1350" b="1" dirty="0">
                <a:solidFill>
                  <a:srgbClr val="004481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PRODUZIONE</a:t>
            </a:r>
          </a:p>
        </p:txBody>
      </p:sp>
      <p:pic>
        <p:nvPicPr>
          <p:cNvPr id="52231" name="Shape 198"/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084" y="1559127"/>
            <a:ext cx="1336774" cy="39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hape 375"/>
          <p:cNvCxnSpPr/>
          <p:nvPr/>
        </p:nvCxnSpPr>
        <p:spPr bwMode="auto">
          <a:xfrm>
            <a:off x="3356680" y="2531567"/>
            <a:ext cx="2203847" cy="0"/>
          </a:xfrm>
          <a:prstGeom prst="straightConnector1">
            <a:avLst/>
          </a:prstGeom>
          <a:noFill/>
          <a:ln w="25400" cap="flat" cmpd="sng">
            <a:solidFill>
              <a:schemeClr val="accent5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52233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24" y="2311014"/>
            <a:ext cx="932260" cy="46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4" name="Shape 382"/>
          <p:cNvSpPr txBox="1">
            <a:spLocks noChangeArrowheads="1"/>
          </p:cNvSpPr>
          <p:nvPr/>
        </p:nvSpPr>
        <p:spPr bwMode="auto">
          <a:xfrm>
            <a:off x="4006761" y="2138665"/>
            <a:ext cx="686693" cy="19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25706" rIns="51427" bIns="25706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it-IT" sz="900" b="1">
                <a:solidFill>
                  <a:srgbClr val="004481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CISTERNE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F06CFEA-B7A8-AE9A-89B1-35A818E2839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365802" y="259347"/>
            <a:ext cx="6129338" cy="428754"/>
          </a:xfrm>
        </p:spPr>
        <p:txBody>
          <a:bodyPr>
            <a:normAutofit/>
          </a:bodyPr>
          <a:lstStyle/>
          <a:p>
            <a:pPr algn="ctr"/>
            <a:r>
              <a:rPr lang="it-IT" sz="2100" kern="0" dirty="0">
                <a:solidFill>
                  <a:schemeClr val="accent1"/>
                </a:solidFill>
                <a:latin typeface="Calibri" pitchFamily="34" charset="0"/>
                <a:ea typeface="Arial"/>
                <a:sym typeface="Arial"/>
              </a:rPr>
              <a:t>Modelli di fornitura su misura del cliente</a:t>
            </a:r>
          </a:p>
          <a:p>
            <a:endParaRPr lang="en-GB" sz="21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4E1004E6-4794-22A3-DDF6-E150EEAE941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1177" y="258763"/>
            <a:ext cx="7035000" cy="43021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4Metals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DF074F-19D7-DD75-75A5-68A65BD314E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600950" y="4767263"/>
            <a:ext cx="1543050" cy="274637"/>
          </a:xfrm>
        </p:spPr>
        <p:txBody>
          <a:bodyPr/>
          <a:lstStyle/>
          <a:p>
            <a:pPr>
              <a:defRPr/>
            </a:pPr>
            <a:fld id="{72B71A50-71EF-4C50-B20B-46AE3A4C102D}" type="slidenum">
              <a:rPr lang="en-US" altLang="it-IT" smtClean="0"/>
              <a:pPr>
                <a:defRPr/>
              </a:pPr>
              <a:t>20</a:t>
            </a:fld>
            <a:endParaRPr lang="en-US" alt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62D7738-B223-78DC-3B96-7B4B0D7C8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59" t="19201" r="12988" b="6601"/>
          <a:stretch/>
        </p:blipFill>
        <p:spPr>
          <a:xfrm>
            <a:off x="4764639" y="688975"/>
            <a:ext cx="3305935" cy="365550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6BFC85C-C31E-8CEB-3547-B4939AA696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637" t="16401" r="12989" b="8000"/>
          <a:stretch/>
        </p:blipFill>
        <p:spPr>
          <a:xfrm>
            <a:off x="739472" y="687208"/>
            <a:ext cx="3388003" cy="365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9260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0B138F2-4B96-4751-A58B-E9114CC319CE}"/>
              </a:ext>
            </a:extLst>
          </p:cNvPr>
          <p:cNvSpPr txBox="1"/>
          <p:nvPr/>
        </p:nvSpPr>
        <p:spPr>
          <a:xfrm>
            <a:off x="2786256" y="3917350"/>
            <a:ext cx="3286556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25" b="1" dirty="0">
                <a:solidFill>
                  <a:srgbClr val="000066"/>
                </a:solidFill>
              </a:rPr>
              <a:t>Grazie per l’ attenzione</a:t>
            </a:r>
            <a:endParaRPr lang="it-IT" sz="788" b="1" dirty="0">
              <a:solidFill>
                <a:srgbClr val="000066"/>
              </a:solidFill>
            </a:endParaRPr>
          </a:p>
        </p:txBody>
      </p:sp>
      <p:pic>
        <p:nvPicPr>
          <p:cNvPr id="5" name="Immagine 4" descr="imagesJEN3C2G6.jpg">
            <a:extLst>
              <a:ext uri="{FF2B5EF4-FFF2-40B4-BE49-F238E27FC236}">
                <a16:creationId xmlns:a16="http://schemas.microsoft.com/office/drawing/2014/main" id="{08F46960-EFAF-43F6-A3F6-DCBDD8D5DE9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819" y="1333386"/>
            <a:ext cx="1701189" cy="1591199"/>
          </a:xfrm>
          <a:prstGeom prst="rect">
            <a:avLst/>
          </a:prstGeom>
        </p:spPr>
      </p:pic>
      <p:pic>
        <p:nvPicPr>
          <p:cNvPr id="3" name="Immagine 2" descr="Immagine che contiene interno, plastica&#10;&#10;Descrizione generata automaticamente">
            <a:extLst>
              <a:ext uri="{FF2B5EF4-FFF2-40B4-BE49-F238E27FC236}">
                <a16:creationId xmlns:a16="http://schemas.microsoft.com/office/drawing/2014/main" id="{C29D7CB5-28E9-059B-FD1D-AB74C887A4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512275" y="691041"/>
            <a:ext cx="3834517" cy="287588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39D138-33BC-E066-6B34-1DA51140D79C}"/>
              </a:ext>
            </a:extLst>
          </p:cNvPr>
          <p:cNvSpPr txBox="1"/>
          <p:nvPr/>
        </p:nvSpPr>
        <p:spPr>
          <a:xfrm>
            <a:off x="4096677" y="2287491"/>
            <a:ext cx="135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RSV TM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5904265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7D86071-34AD-4D0C-87AD-C14B74AD64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4" t="15498" r="12333" b="9065"/>
          <a:stretch/>
        </p:blipFill>
        <p:spPr>
          <a:xfrm>
            <a:off x="63611" y="0"/>
            <a:ext cx="8770148" cy="461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6264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0F8B02C-F698-440C-9F54-CFC93C1F6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136" y="2776680"/>
            <a:ext cx="1953357" cy="1830371"/>
          </a:xfrm>
          <a:prstGeom prst="rect">
            <a:avLst/>
          </a:prstGeom>
        </p:spPr>
      </p:pic>
      <p:pic>
        <p:nvPicPr>
          <p:cNvPr id="54274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92" y="678088"/>
            <a:ext cx="2052573" cy="1946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Shape 220"/>
          <p:cNvSpPr txBox="1">
            <a:spLocks noChangeArrowheads="1"/>
          </p:cNvSpPr>
          <p:nvPr/>
        </p:nvSpPr>
        <p:spPr bwMode="auto">
          <a:xfrm>
            <a:off x="6888363" y="775099"/>
            <a:ext cx="255389" cy="20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25706" rIns="51427" bIns="25706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25000"/>
              <a:buFont typeface="Calibri" panose="020F0502020204030204" pitchFamily="34" charset="0"/>
              <a:buNone/>
            </a:pPr>
            <a:fld id="{13BD8785-52E8-4657-B3D1-D0F338B8622C}" type="slidenum">
              <a:rPr lang="en-US" altLang="it-IT" sz="788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pPr algn="ctr" eaLnBrk="1" hangingPunct="1">
                <a:buClr>
                  <a:srgbClr val="FFFFFF"/>
                </a:buClr>
                <a:buSzPct val="25000"/>
                <a:buFont typeface="Calibri" panose="020F0502020204030204" pitchFamily="34" charset="0"/>
                <a:buNone/>
              </a:pPr>
              <a:t>4</a:t>
            </a:fld>
            <a:endParaRPr lang="en-US" altLang="it-IT" sz="788" dirty="0">
              <a:solidFill>
                <a:srgbClr val="FFFF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4278" name="Picture 6" descr="Collegamento permanente dell'immagine integrat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8"/>
          <a:stretch>
            <a:fillRect/>
          </a:stretch>
        </p:blipFill>
        <p:spPr bwMode="auto">
          <a:xfrm>
            <a:off x="214697" y="684970"/>
            <a:ext cx="2229106" cy="144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Shape 286"/>
          <p:cNvSpPr txBox="1"/>
          <p:nvPr/>
        </p:nvSpPr>
        <p:spPr>
          <a:xfrm>
            <a:off x="1137850" y="1229257"/>
            <a:ext cx="1073348" cy="402729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 algn="r"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TECNOLOGIE PER LA SURGELAZIONE</a:t>
            </a:r>
          </a:p>
        </p:txBody>
      </p:sp>
      <p:pic>
        <p:nvPicPr>
          <p:cNvPr id="54280" name="Picture 12" descr="http://www.modifiedatmospherepackaging.com/~/media/Modifiedatmospherepackaging/Pictures/Fresh-salad.ash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" b="8762"/>
          <a:stretch>
            <a:fillRect/>
          </a:stretch>
        </p:blipFill>
        <p:spPr bwMode="auto">
          <a:xfrm>
            <a:off x="2514591" y="691274"/>
            <a:ext cx="2221871" cy="135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hape 276"/>
          <p:cNvSpPr txBox="1"/>
          <p:nvPr/>
        </p:nvSpPr>
        <p:spPr>
          <a:xfrm>
            <a:off x="2977159" y="1174701"/>
            <a:ext cx="1549301" cy="276821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 algn="r"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MISCELE PER CONFEZIONAMENTO IN ATMOSFERA PROTETTIVA</a:t>
            </a:r>
          </a:p>
        </p:txBody>
      </p:sp>
      <p:pic>
        <p:nvPicPr>
          <p:cNvPr id="54285" name="Picture 14" descr="http://static.guim.co.uk/sys-images/Guardian/Pix/pictures/2011/8/16/1313507907794/water-beer-00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/>
          <a:stretch>
            <a:fillRect/>
          </a:stretch>
        </p:blipFill>
        <p:spPr bwMode="auto">
          <a:xfrm>
            <a:off x="230212" y="3074671"/>
            <a:ext cx="2284379" cy="164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Shape 277"/>
          <p:cNvSpPr txBox="1"/>
          <p:nvPr/>
        </p:nvSpPr>
        <p:spPr>
          <a:xfrm>
            <a:off x="292594" y="4335527"/>
            <a:ext cx="1331417" cy="333971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PER IL </a:t>
            </a:r>
          </a:p>
          <a:p>
            <a:pP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SETTORE BEVERAGE</a:t>
            </a:r>
          </a:p>
        </p:txBody>
      </p:sp>
      <p:pic>
        <p:nvPicPr>
          <p:cNvPr id="54288" name="Picture 20" descr="d:\Users\vulpiod\Desktop\FireShot Capture - Gomma - Sapio.it - http___www.sapio.it_settori-industriali_gomma-e-plastica_gomm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72" b="9091"/>
          <a:stretch>
            <a:fillRect/>
          </a:stretch>
        </p:blipFill>
        <p:spPr bwMode="auto">
          <a:xfrm>
            <a:off x="6988765" y="678088"/>
            <a:ext cx="1875728" cy="203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Shape 280"/>
          <p:cNvSpPr txBox="1"/>
          <p:nvPr/>
        </p:nvSpPr>
        <p:spPr>
          <a:xfrm>
            <a:off x="7104234" y="1345810"/>
            <a:ext cx="1567160" cy="390228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 algn="r"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PER GOMMA E PLASTICA</a:t>
            </a:r>
          </a:p>
          <a:p>
            <a:pPr algn="r"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CHIMICA E FARMACEUTICA</a:t>
            </a:r>
          </a:p>
          <a:p>
            <a:pPr algn="r"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TRATTAMENTI TERMICI DEI METALLI</a:t>
            </a:r>
          </a:p>
        </p:txBody>
      </p:sp>
      <p:pic>
        <p:nvPicPr>
          <p:cNvPr id="54290" name="Picture 22" descr="Settore Energia e Mobilit Sostenibil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7" r="34760"/>
          <a:stretch>
            <a:fillRect/>
          </a:stretch>
        </p:blipFill>
        <p:spPr bwMode="auto">
          <a:xfrm>
            <a:off x="2948318" y="2902404"/>
            <a:ext cx="1910672" cy="173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Shape 281"/>
          <p:cNvSpPr txBox="1"/>
          <p:nvPr/>
        </p:nvSpPr>
        <p:spPr>
          <a:xfrm>
            <a:off x="3267372" y="3864648"/>
            <a:ext cx="1304628" cy="289322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 algn="r"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E TECNOLOGIE PER L’ENERGIA E L’AMBIENTE</a:t>
            </a:r>
          </a:p>
        </p:txBody>
      </p:sp>
      <p:pic>
        <p:nvPicPr>
          <p:cNvPr id="54292" name="Picture 25" descr="Settore Ambiente e Trattamento Acqu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0" r="43842"/>
          <a:stretch>
            <a:fillRect/>
          </a:stretch>
        </p:blipFill>
        <p:spPr bwMode="auto">
          <a:xfrm>
            <a:off x="1871906" y="2173776"/>
            <a:ext cx="1869625" cy="153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hape 282"/>
          <p:cNvSpPr txBox="1"/>
          <p:nvPr/>
        </p:nvSpPr>
        <p:spPr>
          <a:xfrm>
            <a:off x="1867196" y="2142193"/>
            <a:ext cx="1255514" cy="501848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TECNOLOGIE PER LA DEPURAZIONE DELLE ACQUE E LA BONIFICA DEI SUOLI</a:t>
            </a:r>
          </a:p>
        </p:txBody>
      </p:sp>
      <p:pic>
        <p:nvPicPr>
          <p:cNvPr id="54294" name="Picture 26" descr="d:\Users\vulpiod\Desktop\FireShot Capture - Saldatura - Sapio.it_ - http___www.sapio.it_settori-industri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21"/>
          <a:stretch>
            <a:fillRect/>
          </a:stretch>
        </p:blipFill>
        <p:spPr bwMode="auto">
          <a:xfrm>
            <a:off x="4950250" y="2712476"/>
            <a:ext cx="1869626" cy="195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Shape 288"/>
          <p:cNvSpPr txBox="1"/>
          <p:nvPr/>
        </p:nvSpPr>
        <p:spPr>
          <a:xfrm>
            <a:off x="5358705" y="2843484"/>
            <a:ext cx="1262658" cy="276821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 algn="r"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PER SALDATURA E TAGLIO LASER</a:t>
            </a:r>
          </a:p>
        </p:txBody>
      </p:sp>
      <p:sp>
        <p:nvSpPr>
          <p:cNvPr id="52" name="Shape 284"/>
          <p:cNvSpPr txBox="1"/>
          <p:nvPr/>
        </p:nvSpPr>
        <p:spPr>
          <a:xfrm>
            <a:off x="4894806" y="1209277"/>
            <a:ext cx="1095228" cy="398264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E TECNOLOGIE PER L’AUTOMOTIVE E PER LA MOBILITÀ SOSTENIBILE</a:t>
            </a:r>
          </a:p>
        </p:txBody>
      </p:sp>
      <p:sp>
        <p:nvSpPr>
          <p:cNvPr id="56" name="Shape 289"/>
          <p:cNvSpPr txBox="1"/>
          <p:nvPr/>
        </p:nvSpPr>
        <p:spPr>
          <a:xfrm>
            <a:off x="7064993" y="2866833"/>
            <a:ext cx="1074242" cy="276821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PURI E MISCELE SPECIALI PER  ANALISI E RICERCA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11DE130-52EA-E56A-4DFB-96D5215250C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329250" y="136658"/>
            <a:ext cx="6129338" cy="428754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Applicazioni e Settori</a:t>
            </a:r>
            <a:endParaRPr lang="en-GB" dirty="0"/>
          </a:p>
        </p:txBody>
      </p:sp>
      <p:pic>
        <p:nvPicPr>
          <p:cNvPr id="54282" name="Picture 16" descr="Settore Elettronica 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r="51830"/>
          <a:stretch>
            <a:fillRect/>
          </a:stretch>
        </p:blipFill>
        <p:spPr bwMode="auto">
          <a:xfrm>
            <a:off x="238265" y="2199106"/>
            <a:ext cx="1440074" cy="122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287"/>
          <p:cNvSpPr txBox="1"/>
          <p:nvPr/>
        </p:nvSpPr>
        <p:spPr>
          <a:xfrm>
            <a:off x="301769" y="2283996"/>
            <a:ext cx="1053704" cy="340221"/>
          </a:xfrm>
          <a:prstGeom prst="rect">
            <a:avLst/>
          </a:prstGeom>
          <a:noFill/>
          <a:ln>
            <a:noFill/>
          </a:ln>
        </p:spPr>
        <p:txBody>
          <a:bodyPr lIns="20250" tIns="25706" rIns="20250" bIns="25706"/>
          <a:lstStyle/>
          <a:p>
            <a:pPr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GAS PER </a:t>
            </a:r>
          </a:p>
          <a:p>
            <a:pPr>
              <a:buClr>
                <a:schemeClr val="lt1"/>
              </a:buClr>
              <a:buSzPct val="25000"/>
              <a:defRPr/>
            </a:pPr>
            <a:r>
              <a:rPr lang="en-US" sz="1200" b="1" kern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L’ELETTRONICA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D2A0546-E812-56EB-9C5C-B67006D7FCB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/>
              <a:t>4Food</a:t>
            </a: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1D55CA2-1C37-D0D5-31EA-0293E6AD2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03" t="19061" r="19807" b="14981"/>
          <a:stretch/>
        </p:blipFill>
        <p:spPr>
          <a:xfrm>
            <a:off x="975360" y="549628"/>
            <a:ext cx="7193280" cy="404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574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E8EA3D4-8183-D3D7-A354-3116CD6816D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/>
              <a:t>Criogenia: i settori</a:t>
            </a: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806FEF-DC37-E031-7539-AAF9695D9A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13" t="39328" r="22174" b="19963"/>
          <a:stretch/>
        </p:blipFill>
        <p:spPr>
          <a:xfrm>
            <a:off x="1143001" y="1055371"/>
            <a:ext cx="6858000" cy="303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3838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B1408B6-1FD3-DA06-8793-D7E45D8E2ED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/>
              <a:t>Criogenia: case study </a:t>
            </a:r>
            <a:r>
              <a:rPr lang="it-IT" dirty="0" err="1"/>
              <a:t>Cryoroll</a:t>
            </a: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F75FAD-B80D-63C6-B9C0-8289C046E0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28" t="39193" r="35189" b="23738"/>
          <a:stretch/>
        </p:blipFill>
        <p:spPr>
          <a:xfrm>
            <a:off x="1366537" y="2457149"/>
            <a:ext cx="3299574" cy="217846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4A8C48E-2C3D-AEB3-0D0F-36E57493B2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37" t="37944" r="26587" b="29931"/>
          <a:stretch/>
        </p:blipFill>
        <p:spPr>
          <a:xfrm>
            <a:off x="2361537" y="688297"/>
            <a:ext cx="4268215" cy="166298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CEF7082-4CD1-ABC4-9B20-F4270541E4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31" t="39192" r="33681" b="28448"/>
          <a:stretch/>
        </p:blipFill>
        <p:spPr>
          <a:xfrm>
            <a:off x="4809078" y="2457149"/>
            <a:ext cx="2786873" cy="162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3391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F64427A-1107-2007-66B3-D1286D300CC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/>
              <a:t>Criogenia: Case Study Armadio</a:t>
            </a: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2FEE3BD-9F64-8F82-9737-3F9AD6E09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98" t="38367" r="27304" b="29066"/>
          <a:stretch/>
        </p:blipFill>
        <p:spPr>
          <a:xfrm>
            <a:off x="2240281" y="793143"/>
            <a:ext cx="4452729" cy="178109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6D9EABD-3E9E-4948-CA1B-9152A63D82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68" t="40633" r="37044" b="26800"/>
          <a:stretch/>
        </p:blipFill>
        <p:spPr>
          <a:xfrm>
            <a:off x="2240280" y="2717704"/>
            <a:ext cx="2449002" cy="171974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D8ED706-13B5-32D6-1803-C5ADB35EEA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73" t="38985" r="37507" b="23089"/>
          <a:stretch/>
        </p:blipFill>
        <p:spPr>
          <a:xfrm>
            <a:off x="4812527" y="2846055"/>
            <a:ext cx="1880483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185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19ECDE0-8805-5118-3D19-2F77B2688D1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it-IT" dirty="0"/>
              <a:t>Criogenia: Case Study- Tunnel Vibrante</a:t>
            </a:r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1E499A2-18F2-D3E1-9D64-F77FB39057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43" t="38367" r="26377" b="27211"/>
          <a:stretch/>
        </p:blipFill>
        <p:spPr>
          <a:xfrm>
            <a:off x="1932167" y="721152"/>
            <a:ext cx="4641575" cy="184998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0C38217-0DAF-9FEB-8ABA-BE91D88D38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" t="-1305"/>
          <a:stretch/>
        </p:blipFill>
        <p:spPr>
          <a:xfrm>
            <a:off x="1143000" y="2677857"/>
            <a:ext cx="3588400" cy="198160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7FE335F-1B29-F38F-746F-352A0B8DC2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46" t="40840" r="48986" b="24944"/>
          <a:stretch/>
        </p:blipFill>
        <p:spPr>
          <a:xfrm>
            <a:off x="5039140" y="3008702"/>
            <a:ext cx="1630018" cy="131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505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0BF4F80924EB43AE40C5CD3498DE60" ma:contentTypeVersion="0" ma:contentTypeDescription="Creare un nuovo documento." ma:contentTypeScope="" ma:versionID="b0108afb36633466cfebaba1bf3e755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3eec16d3e841ebf650196acacb84cc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4FECAE-F7AF-47F0-90B6-2EF66D1EAF2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4FE8391-8BD9-4139-A71D-96CD5D0997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BEC16F-F431-4C6A-8D55-9C6094A9DC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10214</TotalTime>
  <Words>290</Words>
  <Application>Microsoft Office PowerPoint</Application>
  <PresentationFormat>Presentazione su schermo (16:9)</PresentationFormat>
  <Paragraphs>73</Paragraphs>
  <Slides>21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Myriad Pro</vt:lpstr>
      <vt:lpstr>Tahoma</vt:lpstr>
      <vt:lpstr>Trebuchet MS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Brambilla Stefano</dc:creator>
  <cp:lastModifiedBy>Radogna Katia</cp:lastModifiedBy>
  <cp:revision>1418</cp:revision>
  <cp:lastPrinted>2017-10-13T11:50:32Z</cp:lastPrinted>
  <dcterms:created xsi:type="dcterms:W3CDTF">2016-01-15T11:09:52Z</dcterms:created>
  <dcterms:modified xsi:type="dcterms:W3CDTF">2023-04-17T09:49:35Z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0x010100780BF4F80924EB43AE40C5CD3498DE60</vt:lpwstr>
  </property>
</Properties>
</file>